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  <p:sldMasterId id="2147483682" r:id="rId2"/>
  </p:sldMasterIdLst>
  <p:notesMasterIdLst>
    <p:notesMasterId r:id="rId35"/>
  </p:notesMasterIdLst>
  <p:handoutMasterIdLst>
    <p:handoutMasterId r:id="rId36"/>
  </p:handoutMasterIdLst>
  <p:sldIdLst>
    <p:sldId id="592" r:id="rId3"/>
    <p:sldId id="568" r:id="rId4"/>
    <p:sldId id="593" r:id="rId5"/>
    <p:sldId id="639" r:id="rId6"/>
    <p:sldId id="640" r:id="rId7"/>
    <p:sldId id="641" r:id="rId8"/>
    <p:sldId id="642" r:id="rId9"/>
    <p:sldId id="643" r:id="rId10"/>
    <p:sldId id="644" r:id="rId11"/>
    <p:sldId id="645" r:id="rId12"/>
    <p:sldId id="646" r:id="rId13"/>
    <p:sldId id="647" r:id="rId14"/>
    <p:sldId id="648" r:id="rId15"/>
    <p:sldId id="649" r:id="rId16"/>
    <p:sldId id="650" r:id="rId17"/>
    <p:sldId id="651" r:id="rId18"/>
    <p:sldId id="652" r:id="rId19"/>
    <p:sldId id="653" r:id="rId20"/>
    <p:sldId id="654" r:id="rId21"/>
    <p:sldId id="655" r:id="rId22"/>
    <p:sldId id="656" r:id="rId23"/>
    <p:sldId id="657" r:id="rId24"/>
    <p:sldId id="658" r:id="rId25"/>
    <p:sldId id="659" r:id="rId26"/>
    <p:sldId id="660" r:id="rId27"/>
    <p:sldId id="609" r:id="rId28"/>
    <p:sldId id="615" r:id="rId29"/>
    <p:sldId id="589" r:id="rId30"/>
    <p:sldId id="616" r:id="rId31"/>
    <p:sldId id="617" r:id="rId32"/>
    <p:sldId id="618" r:id="rId33"/>
    <p:sldId id="627" r:id="rId34"/>
  </p:sldIdLst>
  <p:sldSz cx="12192000" cy="6858000"/>
  <p:notesSz cx="7023100" cy="9309100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har char="•"/>
      <a:defRPr sz="4400" kern="1200">
        <a:solidFill>
          <a:schemeClr val="tx2"/>
        </a:solidFill>
        <a:latin typeface="Arial Black" pitchFamily="34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har char="•"/>
      <a:defRPr sz="4400" kern="1200">
        <a:solidFill>
          <a:schemeClr val="tx2"/>
        </a:solidFill>
        <a:latin typeface="Arial Black" pitchFamily="34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har char="•"/>
      <a:defRPr sz="4400" kern="1200">
        <a:solidFill>
          <a:schemeClr val="tx2"/>
        </a:solidFill>
        <a:latin typeface="Arial Black" pitchFamily="34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har char="•"/>
      <a:defRPr sz="4400" kern="1200">
        <a:solidFill>
          <a:schemeClr val="tx2"/>
        </a:solidFill>
        <a:latin typeface="Arial Black" pitchFamily="34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har char="•"/>
      <a:defRPr sz="4400" kern="1200">
        <a:solidFill>
          <a:schemeClr val="tx2"/>
        </a:solidFill>
        <a:latin typeface="Arial Black" pitchFamily="34" charset="0"/>
        <a:ea typeface="+mn-ea"/>
        <a:cs typeface="+mn-cs"/>
      </a:defRPr>
    </a:lvl5pPr>
    <a:lvl6pPr marL="2286000" algn="l" defTabSz="914400" rtl="0" eaLnBrk="1" latinLnBrk="0" hangingPunct="1">
      <a:defRPr sz="4400" kern="1200">
        <a:solidFill>
          <a:schemeClr val="tx2"/>
        </a:solidFill>
        <a:latin typeface="Arial Black" pitchFamily="34" charset="0"/>
        <a:ea typeface="+mn-ea"/>
        <a:cs typeface="+mn-cs"/>
      </a:defRPr>
    </a:lvl6pPr>
    <a:lvl7pPr marL="2743200" algn="l" defTabSz="914400" rtl="0" eaLnBrk="1" latinLnBrk="0" hangingPunct="1">
      <a:defRPr sz="4400" kern="1200">
        <a:solidFill>
          <a:schemeClr val="tx2"/>
        </a:solidFill>
        <a:latin typeface="Arial Black" pitchFamily="34" charset="0"/>
        <a:ea typeface="+mn-ea"/>
        <a:cs typeface="+mn-cs"/>
      </a:defRPr>
    </a:lvl7pPr>
    <a:lvl8pPr marL="3200400" algn="l" defTabSz="914400" rtl="0" eaLnBrk="1" latinLnBrk="0" hangingPunct="1">
      <a:defRPr sz="4400" kern="1200">
        <a:solidFill>
          <a:schemeClr val="tx2"/>
        </a:solidFill>
        <a:latin typeface="Arial Black" pitchFamily="34" charset="0"/>
        <a:ea typeface="+mn-ea"/>
        <a:cs typeface="+mn-cs"/>
      </a:defRPr>
    </a:lvl8pPr>
    <a:lvl9pPr marL="3657600" algn="l" defTabSz="914400" rtl="0" eaLnBrk="1" latinLnBrk="0" hangingPunct="1">
      <a:defRPr sz="4400" kern="1200">
        <a:solidFill>
          <a:schemeClr val="tx2"/>
        </a:solidFill>
        <a:latin typeface="Arial Black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3" userDrawn="1">
          <p15:clr>
            <a:srgbClr val="A4A3A4"/>
          </p15:clr>
        </p15:guide>
        <p15:guide id="2" pos="221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99"/>
    <a:srgbClr val="009900"/>
    <a:srgbClr val="FF66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59" autoAdjust="0"/>
    <p:restoredTop sz="92520" autoAdjust="0"/>
  </p:normalViewPr>
  <p:slideViewPr>
    <p:cSldViewPr snapToGrid="0">
      <p:cViewPr varScale="1">
        <p:scale>
          <a:sx n="82" d="100"/>
          <a:sy n="82" d="100"/>
        </p:scale>
        <p:origin x="758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4776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2347" y="-936"/>
      </p:cViewPr>
      <p:guideLst>
        <p:guide orient="horz" pos="2933"/>
        <p:guide pos="221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B857B8-D92D-49D9-8B21-BE8DA9B6597E}" type="doc">
      <dgm:prSet loTypeId="urn:microsoft.com/office/officeart/2005/8/layout/hProcess11" loCatId="process" qsTypeId="urn:microsoft.com/office/officeart/2005/8/quickstyle/3d4" qsCatId="3D" csTypeId="urn:microsoft.com/office/officeart/2005/8/colors/accent5_2" csCatId="accent5" phldr="1"/>
      <dgm:spPr/>
    </dgm:pt>
    <dgm:pt modelId="{A20F4C58-7FA4-4011-9D5F-4CF83502FEC0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en-US" sz="1600" b="1" dirty="0" smtClean="0">
              <a:solidFill>
                <a:schemeClr val="tx1">
                  <a:lumMod val="65000"/>
                  <a:lumOff val="35000"/>
                </a:schemeClr>
              </a:solidFill>
            </a:rPr>
            <a:t>Questions Due</a:t>
          </a:r>
        </a:p>
        <a:p>
          <a:pPr>
            <a:lnSpc>
              <a:spcPct val="90000"/>
            </a:lnSpc>
            <a:spcAft>
              <a:spcPct val="35000"/>
            </a:spcAft>
          </a:pPr>
          <a:r>
            <a:rPr lang="en-US" sz="1400" dirty="0" smtClean="0">
              <a:solidFill>
                <a:schemeClr val="tx1">
                  <a:lumMod val="65000"/>
                  <a:lumOff val="35000"/>
                </a:schemeClr>
              </a:solidFill>
            </a:rPr>
            <a:t>September 13, 2019</a:t>
          </a:r>
          <a:endParaRPr lang="en-US" sz="14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16616D47-6243-4D7F-93D2-6C06CB76E42C}" type="parTrans" cxnId="{32ECF6EC-AF68-4171-8157-8B8B118839B1}">
      <dgm:prSet/>
      <dgm:spPr/>
      <dgm:t>
        <a:bodyPr/>
        <a:lstStyle/>
        <a:p>
          <a:endParaRPr lang="en-US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24C9CC91-47DC-4031-A326-04A2AF6B1A74}" type="sibTrans" cxnId="{32ECF6EC-AF68-4171-8157-8B8B118839B1}">
      <dgm:prSet/>
      <dgm:spPr/>
      <dgm:t>
        <a:bodyPr/>
        <a:lstStyle/>
        <a:p>
          <a:endParaRPr lang="en-US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0A821B20-8264-41A5-A1A3-C51ACF0FDCA3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en-US" sz="1600" b="1" dirty="0" smtClean="0">
              <a:solidFill>
                <a:schemeClr val="tx1">
                  <a:lumMod val="65000"/>
                  <a:lumOff val="35000"/>
                </a:schemeClr>
              </a:solidFill>
            </a:rPr>
            <a:t>Answers Posted by SAWS</a:t>
          </a:r>
        </a:p>
        <a:p>
          <a:pPr>
            <a:lnSpc>
              <a:spcPct val="100000"/>
            </a:lnSpc>
            <a:spcAft>
              <a:spcPts val="600"/>
            </a:spcAft>
          </a:pPr>
          <a:r>
            <a:rPr lang="en-US" sz="1400" dirty="0" smtClean="0">
              <a:solidFill>
                <a:schemeClr val="tx1">
                  <a:lumMod val="65000"/>
                  <a:lumOff val="35000"/>
                </a:schemeClr>
              </a:solidFill>
            </a:rPr>
            <a:t>September 18, 2019</a:t>
          </a:r>
          <a:endParaRPr lang="en-US" sz="14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734649CD-745E-437D-A56E-A298DB26AD5F}" type="parTrans" cxnId="{617F2C98-E27A-4941-8CAA-52E7F1454BA5}">
      <dgm:prSet/>
      <dgm:spPr/>
      <dgm:t>
        <a:bodyPr/>
        <a:lstStyle/>
        <a:p>
          <a:endParaRPr lang="en-US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E6EC4B25-16C0-4C97-9027-68CFAB5E78CC}" type="sibTrans" cxnId="{617F2C98-E27A-4941-8CAA-52E7F1454BA5}">
      <dgm:prSet/>
      <dgm:spPr/>
      <dgm:t>
        <a:bodyPr/>
        <a:lstStyle/>
        <a:p>
          <a:endParaRPr lang="en-US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C0BAC11B-A40C-4174-969C-26702A29D7FF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en-US" sz="1600" b="1" dirty="0" smtClean="0">
              <a:solidFill>
                <a:schemeClr val="tx1">
                  <a:lumMod val="65000"/>
                  <a:lumOff val="35000"/>
                </a:schemeClr>
              </a:solidFill>
            </a:rPr>
            <a:t>SAWS Board </a:t>
          </a:r>
          <a:r>
            <a:rPr lang="en-US" sz="1250" b="1" dirty="0" smtClean="0">
              <a:solidFill>
                <a:schemeClr val="tx1">
                  <a:lumMod val="65000"/>
                  <a:lumOff val="35000"/>
                </a:schemeClr>
              </a:solidFill>
            </a:rPr>
            <a:t>Consideration</a:t>
          </a:r>
        </a:p>
        <a:p>
          <a:pPr>
            <a:lnSpc>
              <a:spcPct val="100000"/>
            </a:lnSpc>
            <a:spcAft>
              <a:spcPts val="600"/>
            </a:spcAft>
          </a:pPr>
          <a:r>
            <a:rPr lang="en-US" sz="1400" dirty="0" smtClean="0">
              <a:solidFill>
                <a:schemeClr val="tx1">
                  <a:lumMod val="65000"/>
                  <a:lumOff val="35000"/>
                </a:schemeClr>
              </a:solidFill>
            </a:rPr>
            <a:t>January 2020</a:t>
          </a:r>
          <a:endParaRPr lang="en-US" sz="14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ED1C5479-AE9A-4CF1-BA31-8F50010D0965}" type="parTrans" cxnId="{EB84A648-E07D-401F-8BA3-0B727EDC18C6}">
      <dgm:prSet/>
      <dgm:spPr/>
      <dgm:t>
        <a:bodyPr/>
        <a:lstStyle/>
        <a:p>
          <a:endParaRPr lang="en-US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EF258CE6-A6C8-40C6-941A-74886D457AFF}" type="sibTrans" cxnId="{EB84A648-E07D-401F-8BA3-0B727EDC18C6}">
      <dgm:prSet/>
      <dgm:spPr/>
      <dgm:t>
        <a:bodyPr/>
        <a:lstStyle/>
        <a:p>
          <a:endParaRPr lang="en-US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10F62431-0D0E-4834-82F9-5F157D9189AC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en-US" sz="1600" b="1" dirty="0" smtClean="0">
              <a:solidFill>
                <a:schemeClr val="tx1">
                  <a:lumMod val="65000"/>
                  <a:lumOff val="35000"/>
                </a:schemeClr>
              </a:solidFill>
            </a:rPr>
            <a:t> SOQs Due </a:t>
          </a:r>
        </a:p>
        <a:p>
          <a:pPr>
            <a:lnSpc>
              <a:spcPct val="100000"/>
            </a:lnSpc>
            <a:spcAft>
              <a:spcPts val="600"/>
            </a:spcAft>
          </a:pPr>
          <a:r>
            <a:rPr lang="en-US" sz="1400" dirty="0" smtClean="0">
              <a:solidFill>
                <a:schemeClr val="tx1">
                  <a:lumMod val="65000"/>
                  <a:lumOff val="35000"/>
                </a:schemeClr>
              </a:solidFill>
            </a:rPr>
            <a:t>September 27, 2019 </a:t>
          </a:r>
        </a:p>
        <a:p>
          <a:pPr>
            <a:lnSpc>
              <a:spcPct val="100000"/>
            </a:lnSpc>
            <a:spcAft>
              <a:spcPts val="600"/>
            </a:spcAft>
          </a:pPr>
          <a:r>
            <a:rPr lang="en-US" sz="1400" dirty="0" smtClean="0">
              <a:solidFill>
                <a:schemeClr val="tx1">
                  <a:lumMod val="65000"/>
                  <a:lumOff val="35000"/>
                </a:schemeClr>
              </a:solidFill>
            </a:rPr>
            <a:t>@ 2:00p.m.</a:t>
          </a:r>
          <a:endParaRPr lang="en-US" sz="14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36D7AE95-6DD3-4C31-AC87-891C8ECC80A5}" type="parTrans" cxnId="{340C4E87-9A80-458D-8FDC-C7BF7BB806C4}">
      <dgm:prSet/>
      <dgm:spPr/>
      <dgm:t>
        <a:bodyPr/>
        <a:lstStyle/>
        <a:p>
          <a:endParaRPr lang="en-US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7C7332BD-1EA9-44EF-87BF-DA3419C3A022}" type="sibTrans" cxnId="{340C4E87-9A80-458D-8FDC-C7BF7BB806C4}">
      <dgm:prSet/>
      <dgm:spPr/>
      <dgm:t>
        <a:bodyPr/>
        <a:lstStyle/>
        <a:p>
          <a:endParaRPr lang="en-US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DA70E09D-A26A-40B8-B28A-9E96DDC21F3D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en-US" sz="1600" b="1" dirty="0" smtClean="0">
              <a:solidFill>
                <a:schemeClr val="tx1">
                  <a:lumMod val="65000"/>
                  <a:lumOff val="35000"/>
                </a:schemeClr>
              </a:solidFill>
            </a:rPr>
            <a:t>Interviews</a:t>
          </a:r>
        </a:p>
        <a:p>
          <a:pPr>
            <a:lnSpc>
              <a:spcPct val="100000"/>
            </a:lnSpc>
            <a:spcAft>
              <a:spcPts val="600"/>
            </a:spcAft>
          </a:pPr>
          <a:r>
            <a:rPr lang="en-US" sz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(if necessary)</a:t>
          </a:r>
        </a:p>
        <a:p>
          <a:pPr>
            <a:lnSpc>
              <a:spcPct val="100000"/>
            </a:lnSpc>
            <a:spcAft>
              <a:spcPts val="600"/>
            </a:spcAft>
          </a:pPr>
          <a:r>
            <a:rPr lang="en-US" sz="1400" dirty="0" smtClean="0">
              <a:solidFill>
                <a:schemeClr val="tx1">
                  <a:lumMod val="65000"/>
                  <a:lumOff val="35000"/>
                </a:schemeClr>
              </a:solidFill>
            </a:rPr>
            <a:t>October 2019</a:t>
          </a:r>
          <a:endParaRPr lang="en-US" sz="14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F65050D0-781E-4C34-BDF0-CC6CD70C2AAB}" type="parTrans" cxnId="{5D9C71D8-167F-4BB7-8170-0EF07C83F2AE}">
      <dgm:prSet/>
      <dgm:spPr/>
      <dgm:t>
        <a:bodyPr/>
        <a:lstStyle/>
        <a:p>
          <a:endParaRPr lang="en-US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66524D1A-65F8-4263-B88C-25BEB2676A4F}" type="sibTrans" cxnId="{5D9C71D8-167F-4BB7-8170-0EF07C83F2AE}">
      <dgm:prSet/>
      <dgm:spPr/>
      <dgm:t>
        <a:bodyPr/>
        <a:lstStyle/>
        <a:p>
          <a:endParaRPr lang="en-US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C51BBB5F-CD90-4F46-AD14-298AC2131FE8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en-US" sz="1600" b="1" dirty="0" smtClean="0">
              <a:solidFill>
                <a:schemeClr val="tx1">
                  <a:lumMod val="65000"/>
                  <a:lumOff val="35000"/>
                </a:schemeClr>
              </a:solidFill>
            </a:rPr>
            <a:t>Contract Negotiations</a:t>
          </a:r>
        </a:p>
        <a:p>
          <a:pPr>
            <a:lnSpc>
              <a:spcPct val="100000"/>
            </a:lnSpc>
            <a:spcAft>
              <a:spcPts val="600"/>
            </a:spcAft>
          </a:pPr>
          <a:r>
            <a:rPr lang="en-US" sz="1400" dirty="0" smtClean="0">
              <a:solidFill>
                <a:schemeClr val="tx1">
                  <a:lumMod val="65000"/>
                  <a:lumOff val="35000"/>
                </a:schemeClr>
              </a:solidFill>
            </a:rPr>
            <a:t>November 2019  </a:t>
          </a:r>
          <a:endParaRPr lang="en-US" sz="14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6F008A57-E9D9-45CF-A744-DCAA3EA3C508}" type="parTrans" cxnId="{7AD55804-78F0-4FEA-B816-372D29A3B6E9}">
      <dgm:prSet/>
      <dgm:spPr/>
      <dgm:t>
        <a:bodyPr/>
        <a:lstStyle/>
        <a:p>
          <a:endParaRPr lang="en-US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84D90936-D9CF-4E88-A765-A71319382EEC}" type="sibTrans" cxnId="{7AD55804-78F0-4FEA-B816-372D29A3B6E9}">
      <dgm:prSet/>
      <dgm:spPr/>
      <dgm:t>
        <a:bodyPr/>
        <a:lstStyle/>
        <a:p>
          <a:endParaRPr lang="en-US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CC64F7FE-6A4D-42E1-99D8-AC1ECCDCD52E}" type="pres">
      <dgm:prSet presAssocID="{03B857B8-D92D-49D9-8B21-BE8DA9B6597E}" presName="Name0" presStyleCnt="0">
        <dgm:presLayoutVars>
          <dgm:dir/>
          <dgm:resizeHandles val="exact"/>
        </dgm:presLayoutVars>
      </dgm:prSet>
      <dgm:spPr/>
    </dgm:pt>
    <dgm:pt modelId="{E785B0BC-B42D-4286-B62C-7774B496B0F5}" type="pres">
      <dgm:prSet presAssocID="{03B857B8-D92D-49D9-8B21-BE8DA9B6597E}" presName="arrow" presStyleLbl="bgShp" presStyleIdx="0" presStyleCnt="1"/>
      <dgm:spPr>
        <a:prstGeom prst="notchedRightArrow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4975270A-A8D4-4950-8921-A5E7F4E3EC5A}" type="pres">
      <dgm:prSet presAssocID="{03B857B8-D92D-49D9-8B21-BE8DA9B6597E}" presName="points" presStyleCnt="0"/>
      <dgm:spPr/>
    </dgm:pt>
    <dgm:pt modelId="{116655AB-AD49-44EC-8125-F517FB7DD8E2}" type="pres">
      <dgm:prSet presAssocID="{A20F4C58-7FA4-4011-9D5F-4CF83502FEC0}" presName="compositeA" presStyleCnt="0"/>
      <dgm:spPr/>
    </dgm:pt>
    <dgm:pt modelId="{96F80BA9-2C2A-4884-876B-16603663AE6F}" type="pres">
      <dgm:prSet presAssocID="{A20F4C58-7FA4-4011-9D5F-4CF83502FEC0}" presName="textA" presStyleLbl="revTx" presStyleIdx="0" presStyleCnt="6" custScaleX="329980" custLinFactNeighborX="136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26DB62-5013-48AE-9D22-745063DDD9F4}" type="pres">
      <dgm:prSet presAssocID="{A20F4C58-7FA4-4011-9D5F-4CF83502FEC0}" presName="circleA" presStyleLbl="node1" presStyleIdx="0" presStyleCnt="6" custLinFactNeighborX="44792" custLinFactNeighborY="0"/>
      <dgm:spPr/>
    </dgm:pt>
    <dgm:pt modelId="{679723EE-381D-41D5-8C57-AF7290CC8812}" type="pres">
      <dgm:prSet presAssocID="{A20F4C58-7FA4-4011-9D5F-4CF83502FEC0}" presName="spaceA" presStyleCnt="0"/>
      <dgm:spPr/>
    </dgm:pt>
    <dgm:pt modelId="{E549C27B-6C73-42E2-ADD8-6E34F5C9A871}" type="pres">
      <dgm:prSet presAssocID="{24C9CC91-47DC-4031-A326-04A2AF6B1A74}" presName="space" presStyleCnt="0"/>
      <dgm:spPr/>
    </dgm:pt>
    <dgm:pt modelId="{57856F2D-CFD3-4987-99A3-2B3B3746A466}" type="pres">
      <dgm:prSet presAssocID="{0A821B20-8264-41A5-A1A3-C51ACF0FDCA3}" presName="compositeB" presStyleCnt="0"/>
      <dgm:spPr/>
    </dgm:pt>
    <dgm:pt modelId="{22035811-8B18-4C56-94BB-CE465D9BCE9C}" type="pres">
      <dgm:prSet presAssocID="{0A821B20-8264-41A5-A1A3-C51ACF0FDCA3}" presName="textB" presStyleLbl="revTx" presStyleIdx="1" presStyleCnt="6" custScaleX="382668" custLinFactNeighborX="-4495" custLinFactNeighborY="-4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0FE455-7266-4FA5-ACAF-5E2EA27F2C80}" type="pres">
      <dgm:prSet presAssocID="{0A821B20-8264-41A5-A1A3-C51ACF0FDCA3}" presName="circleB" presStyleLbl="node1" presStyleIdx="1" presStyleCnt="6" custLinFactNeighborX="-13632"/>
      <dgm:spPr/>
    </dgm:pt>
    <dgm:pt modelId="{83C19FC6-B365-4BA5-976A-B437950A7BF1}" type="pres">
      <dgm:prSet presAssocID="{0A821B20-8264-41A5-A1A3-C51ACF0FDCA3}" presName="spaceB" presStyleCnt="0"/>
      <dgm:spPr/>
    </dgm:pt>
    <dgm:pt modelId="{648A594B-7BD4-45E7-A381-C232F29E4CFD}" type="pres">
      <dgm:prSet presAssocID="{E6EC4B25-16C0-4C97-9027-68CFAB5E78CC}" presName="space" presStyleCnt="0"/>
      <dgm:spPr/>
    </dgm:pt>
    <dgm:pt modelId="{77A64D17-131A-4334-8445-559A4EA32E3F}" type="pres">
      <dgm:prSet presAssocID="{10F62431-0D0E-4834-82F9-5F157D9189AC}" presName="compositeA" presStyleCnt="0"/>
      <dgm:spPr/>
    </dgm:pt>
    <dgm:pt modelId="{8C01E39C-1FB2-4C62-9779-5414A73F8D91}" type="pres">
      <dgm:prSet presAssocID="{10F62431-0D0E-4834-82F9-5F157D9189AC}" presName="textA" presStyleLbl="revTx" presStyleIdx="2" presStyleCnt="6" custScaleX="392005" custLinFactNeighborX="-94262" custLinFactNeighborY="14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26818B-6711-4830-B436-0DB825FADE49}" type="pres">
      <dgm:prSet presAssocID="{10F62431-0D0E-4834-82F9-5F157D9189AC}" presName="circleA" presStyleLbl="node1" presStyleIdx="2" presStyleCnt="6" custLinFactNeighborX="-93479"/>
      <dgm:spPr/>
    </dgm:pt>
    <dgm:pt modelId="{F1DA2C44-11D1-4902-AE3E-5DB55BCAD304}" type="pres">
      <dgm:prSet presAssocID="{10F62431-0D0E-4834-82F9-5F157D9189AC}" presName="spaceA" presStyleCnt="0"/>
      <dgm:spPr/>
    </dgm:pt>
    <dgm:pt modelId="{3BB6D2BD-3B28-4B7B-800E-6F89725578E5}" type="pres">
      <dgm:prSet presAssocID="{7C7332BD-1EA9-44EF-87BF-DA3419C3A022}" presName="space" presStyleCnt="0"/>
      <dgm:spPr/>
    </dgm:pt>
    <dgm:pt modelId="{F6F86C9D-FECC-43F9-B72E-0EE3BFE0BBE1}" type="pres">
      <dgm:prSet presAssocID="{DA70E09D-A26A-40B8-B28A-9E96DDC21F3D}" presName="compositeB" presStyleCnt="0"/>
      <dgm:spPr/>
    </dgm:pt>
    <dgm:pt modelId="{7C119482-7055-4D27-8B67-0AE9230983E4}" type="pres">
      <dgm:prSet presAssocID="{DA70E09D-A26A-40B8-B28A-9E96DDC21F3D}" presName="textB" presStyleLbl="revTx" presStyleIdx="3" presStyleCnt="6" custScaleX="341727" custLinFactX="-24998" custLinFactNeighborX="-100000" custLinFactNeighborY="-4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DCCC69-B16C-42C3-8F3F-6435426AA470}" type="pres">
      <dgm:prSet presAssocID="{DA70E09D-A26A-40B8-B28A-9E96DDC21F3D}" presName="circleB" presStyleLbl="node1" presStyleIdx="3" presStyleCnt="6" custLinFactX="-50946" custLinFactNeighborX="-100000"/>
      <dgm:spPr/>
    </dgm:pt>
    <dgm:pt modelId="{5FE6A5DE-B2CA-48FB-A8A1-F70149AA850B}" type="pres">
      <dgm:prSet presAssocID="{DA70E09D-A26A-40B8-B28A-9E96DDC21F3D}" presName="spaceB" presStyleCnt="0"/>
      <dgm:spPr/>
    </dgm:pt>
    <dgm:pt modelId="{2CDE327A-C107-467C-B82A-ED1AE682B4DC}" type="pres">
      <dgm:prSet presAssocID="{66524D1A-65F8-4263-B88C-25BEB2676A4F}" presName="space" presStyleCnt="0"/>
      <dgm:spPr/>
    </dgm:pt>
    <dgm:pt modelId="{980D3408-0B59-494F-884D-411077C36FDC}" type="pres">
      <dgm:prSet presAssocID="{C51BBB5F-CD90-4F46-AD14-298AC2131FE8}" presName="compositeA" presStyleCnt="0"/>
      <dgm:spPr/>
    </dgm:pt>
    <dgm:pt modelId="{47458ADC-0C13-4155-B311-DBA1977FAEE7}" type="pres">
      <dgm:prSet presAssocID="{C51BBB5F-CD90-4F46-AD14-298AC2131FE8}" presName="textA" presStyleLbl="revTx" presStyleIdx="4" presStyleCnt="6" custScaleX="308694" custLinFactX="-72084" custLinFactNeighborX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179895-8079-4D9E-9A47-84C75B743A2F}" type="pres">
      <dgm:prSet presAssocID="{C51BBB5F-CD90-4F46-AD14-298AC2131FE8}" presName="circleA" presStyleLbl="node1" presStyleIdx="4" presStyleCnt="6" custLinFactX="-81114" custLinFactNeighborX="-100000"/>
      <dgm:spPr/>
    </dgm:pt>
    <dgm:pt modelId="{44B75DCE-C3DC-46B9-899C-ECE9A803729C}" type="pres">
      <dgm:prSet presAssocID="{C51BBB5F-CD90-4F46-AD14-298AC2131FE8}" presName="spaceA" presStyleCnt="0"/>
      <dgm:spPr/>
    </dgm:pt>
    <dgm:pt modelId="{00CA66DB-6545-4888-8E2A-6EE764E5B65C}" type="pres">
      <dgm:prSet presAssocID="{84D90936-D9CF-4E88-A765-A71319382EEC}" presName="space" presStyleCnt="0"/>
      <dgm:spPr/>
    </dgm:pt>
    <dgm:pt modelId="{6E5856F9-9C81-4638-BB64-A8917C8DC324}" type="pres">
      <dgm:prSet presAssocID="{C0BAC11B-A40C-4174-969C-26702A29D7FF}" presName="compositeB" presStyleCnt="0"/>
      <dgm:spPr/>
    </dgm:pt>
    <dgm:pt modelId="{07F99F2F-8490-40CE-952C-67D7923C39A3}" type="pres">
      <dgm:prSet presAssocID="{C0BAC11B-A40C-4174-969C-26702A29D7FF}" presName="textB" presStyleLbl="revTx" presStyleIdx="5" presStyleCnt="6" custScaleX="288285" custLinFactX="-74241" custLinFactNeighborX="-100000" custLinFactNeighborY="-4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382C09-1BB4-4A41-961A-DE23D2705BAC}" type="pres">
      <dgm:prSet presAssocID="{C0BAC11B-A40C-4174-969C-26702A29D7FF}" presName="circleB" presStyleLbl="node1" presStyleIdx="5" presStyleCnt="6" custLinFactX="-94808" custLinFactNeighborX="-100000"/>
      <dgm:spPr/>
      <dgm:t>
        <a:bodyPr/>
        <a:lstStyle/>
        <a:p>
          <a:endParaRPr lang="en-US"/>
        </a:p>
      </dgm:t>
    </dgm:pt>
    <dgm:pt modelId="{64F40D2E-9DAE-44F3-A9F8-43076E50E6F2}" type="pres">
      <dgm:prSet presAssocID="{C0BAC11B-A40C-4174-969C-26702A29D7FF}" presName="spaceB" presStyleCnt="0"/>
      <dgm:spPr/>
    </dgm:pt>
  </dgm:ptLst>
  <dgm:cxnLst>
    <dgm:cxn modelId="{340C4E87-9A80-458D-8FDC-C7BF7BB806C4}" srcId="{03B857B8-D92D-49D9-8B21-BE8DA9B6597E}" destId="{10F62431-0D0E-4834-82F9-5F157D9189AC}" srcOrd="2" destOrd="0" parTransId="{36D7AE95-6DD3-4C31-AC87-891C8ECC80A5}" sibTransId="{7C7332BD-1EA9-44EF-87BF-DA3419C3A022}"/>
    <dgm:cxn modelId="{798AE687-8097-4720-BE45-3FBE9329E86E}" type="presOf" srcId="{C51BBB5F-CD90-4F46-AD14-298AC2131FE8}" destId="{47458ADC-0C13-4155-B311-DBA1977FAEE7}" srcOrd="0" destOrd="0" presId="urn:microsoft.com/office/officeart/2005/8/layout/hProcess11"/>
    <dgm:cxn modelId="{5D9C71D8-167F-4BB7-8170-0EF07C83F2AE}" srcId="{03B857B8-D92D-49D9-8B21-BE8DA9B6597E}" destId="{DA70E09D-A26A-40B8-B28A-9E96DDC21F3D}" srcOrd="3" destOrd="0" parTransId="{F65050D0-781E-4C34-BDF0-CC6CD70C2AAB}" sibTransId="{66524D1A-65F8-4263-B88C-25BEB2676A4F}"/>
    <dgm:cxn modelId="{7EB284C5-BF0A-4231-A7F5-584CAA171D61}" type="presOf" srcId="{DA70E09D-A26A-40B8-B28A-9E96DDC21F3D}" destId="{7C119482-7055-4D27-8B67-0AE9230983E4}" srcOrd="0" destOrd="0" presId="urn:microsoft.com/office/officeart/2005/8/layout/hProcess11"/>
    <dgm:cxn modelId="{2BE6B5C1-676F-4F06-88EF-B477070F9FE8}" type="presOf" srcId="{C0BAC11B-A40C-4174-969C-26702A29D7FF}" destId="{07F99F2F-8490-40CE-952C-67D7923C39A3}" srcOrd="0" destOrd="0" presId="urn:microsoft.com/office/officeart/2005/8/layout/hProcess11"/>
    <dgm:cxn modelId="{EB84A648-E07D-401F-8BA3-0B727EDC18C6}" srcId="{03B857B8-D92D-49D9-8B21-BE8DA9B6597E}" destId="{C0BAC11B-A40C-4174-969C-26702A29D7FF}" srcOrd="5" destOrd="0" parTransId="{ED1C5479-AE9A-4CF1-BA31-8F50010D0965}" sibTransId="{EF258CE6-A6C8-40C6-941A-74886D457AFF}"/>
    <dgm:cxn modelId="{3CF35AF3-1E17-4BAD-9166-EEAC689DFC56}" type="presOf" srcId="{03B857B8-D92D-49D9-8B21-BE8DA9B6597E}" destId="{CC64F7FE-6A4D-42E1-99D8-AC1ECCDCD52E}" srcOrd="0" destOrd="0" presId="urn:microsoft.com/office/officeart/2005/8/layout/hProcess11"/>
    <dgm:cxn modelId="{B6D18365-50C3-46BF-AA68-96B549E592D6}" type="presOf" srcId="{0A821B20-8264-41A5-A1A3-C51ACF0FDCA3}" destId="{22035811-8B18-4C56-94BB-CE465D9BCE9C}" srcOrd="0" destOrd="0" presId="urn:microsoft.com/office/officeart/2005/8/layout/hProcess11"/>
    <dgm:cxn modelId="{617F2C98-E27A-4941-8CAA-52E7F1454BA5}" srcId="{03B857B8-D92D-49D9-8B21-BE8DA9B6597E}" destId="{0A821B20-8264-41A5-A1A3-C51ACF0FDCA3}" srcOrd="1" destOrd="0" parTransId="{734649CD-745E-437D-A56E-A298DB26AD5F}" sibTransId="{E6EC4B25-16C0-4C97-9027-68CFAB5E78CC}"/>
    <dgm:cxn modelId="{32ECF6EC-AF68-4171-8157-8B8B118839B1}" srcId="{03B857B8-D92D-49D9-8B21-BE8DA9B6597E}" destId="{A20F4C58-7FA4-4011-9D5F-4CF83502FEC0}" srcOrd="0" destOrd="0" parTransId="{16616D47-6243-4D7F-93D2-6C06CB76E42C}" sibTransId="{24C9CC91-47DC-4031-A326-04A2AF6B1A74}"/>
    <dgm:cxn modelId="{A9E5220A-CDAB-4184-927B-71CEC5584548}" type="presOf" srcId="{10F62431-0D0E-4834-82F9-5F157D9189AC}" destId="{8C01E39C-1FB2-4C62-9779-5414A73F8D91}" srcOrd="0" destOrd="0" presId="urn:microsoft.com/office/officeart/2005/8/layout/hProcess11"/>
    <dgm:cxn modelId="{7AD55804-78F0-4FEA-B816-372D29A3B6E9}" srcId="{03B857B8-D92D-49D9-8B21-BE8DA9B6597E}" destId="{C51BBB5F-CD90-4F46-AD14-298AC2131FE8}" srcOrd="4" destOrd="0" parTransId="{6F008A57-E9D9-45CF-A744-DCAA3EA3C508}" sibTransId="{84D90936-D9CF-4E88-A765-A71319382EEC}"/>
    <dgm:cxn modelId="{2D670469-257D-428F-8453-471E3799C79C}" type="presOf" srcId="{A20F4C58-7FA4-4011-9D5F-4CF83502FEC0}" destId="{96F80BA9-2C2A-4884-876B-16603663AE6F}" srcOrd="0" destOrd="0" presId="urn:microsoft.com/office/officeart/2005/8/layout/hProcess11"/>
    <dgm:cxn modelId="{ACBA68D0-8CE7-4F7D-9AF9-A4C60A3D1937}" type="presParOf" srcId="{CC64F7FE-6A4D-42E1-99D8-AC1ECCDCD52E}" destId="{E785B0BC-B42D-4286-B62C-7774B496B0F5}" srcOrd="0" destOrd="0" presId="urn:microsoft.com/office/officeart/2005/8/layout/hProcess11"/>
    <dgm:cxn modelId="{6BBC03D4-6980-48CC-85EF-BCC33F7CEDE2}" type="presParOf" srcId="{CC64F7FE-6A4D-42E1-99D8-AC1ECCDCD52E}" destId="{4975270A-A8D4-4950-8921-A5E7F4E3EC5A}" srcOrd="1" destOrd="0" presId="urn:microsoft.com/office/officeart/2005/8/layout/hProcess11"/>
    <dgm:cxn modelId="{900DEACC-8F34-4487-B9CD-D8A7912CC81E}" type="presParOf" srcId="{4975270A-A8D4-4950-8921-A5E7F4E3EC5A}" destId="{116655AB-AD49-44EC-8125-F517FB7DD8E2}" srcOrd="0" destOrd="0" presId="urn:microsoft.com/office/officeart/2005/8/layout/hProcess11"/>
    <dgm:cxn modelId="{96BCCDFB-A5C6-435F-9988-C6E9743B06D5}" type="presParOf" srcId="{116655AB-AD49-44EC-8125-F517FB7DD8E2}" destId="{96F80BA9-2C2A-4884-876B-16603663AE6F}" srcOrd="0" destOrd="0" presId="urn:microsoft.com/office/officeart/2005/8/layout/hProcess11"/>
    <dgm:cxn modelId="{0CC5261F-49C2-4AAF-9F11-CA2F7D7E30E8}" type="presParOf" srcId="{116655AB-AD49-44EC-8125-F517FB7DD8E2}" destId="{9B26DB62-5013-48AE-9D22-745063DDD9F4}" srcOrd="1" destOrd="0" presId="urn:microsoft.com/office/officeart/2005/8/layout/hProcess11"/>
    <dgm:cxn modelId="{FCD3FE37-C295-4D0F-9570-5C6272B5939D}" type="presParOf" srcId="{116655AB-AD49-44EC-8125-F517FB7DD8E2}" destId="{679723EE-381D-41D5-8C57-AF7290CC8812}" srcOrd="2" destOrd="0" presId="urn:microsoft.com/office/officeart/2005/8/layout/hProcess11"/>
    <dgm:cxn modelId="{1EC8B5DF-B335-46C3-B675-9CBB510262D5}" type="presParOf" srcId="{4975270A-A8D4-4950-8921-A5E7F4E3EC5A}" destId="{E549C27B-6C73-42E2-ADD8-6E34F5C9A871}" srcOrd="1" destOrd="0" presId="urn:microsoft.com/office/officeart/2005/8/layout/hProcess11"/>
    <dgm:cxn modelId="{E5C4DB9F-6D79-4BE5-894C-777272DA3703}" type="presParOf" srcId="{4975270A-A8D4-4950-8921-A5E7F4E3EC5A}" destId="{57856F2D-CFD3-4987-99A3-2B3B3746A466}" srcOrd="2" destOrd="0" presId="urn:microsoft.com/office/officeart/2005/8/layout/hProcess11"/>
    <dgm:cxn modelId="{C7E08793-AEAB-43AE-A23A-E308D3F70299}" type="presParOf" srcId="{57856F2D-CFD3-4987-99A3-2B3B3746A466}" destId="{22035811-8B18-4C56-94BB-CE465D9BCE9C}" srcOrd="0" destOrd="0" presId="urn:microsoft.com/office/officeart/2005/8/layout/hProcess11"/>
    <dgm:cxn modelId="{AF0773DD-F401-450D-A4EB-0B093E2751C3}" type="presParOf" srcId="{57856F2D-CFD3-4987-99A3-2B3B3746A466}" destId="{320FE455-7266-4FA5-ACAF-5E2EA27F2C80}" srcOrd="1" destOrd="0" presId="urn:microsoft.com/office/officeart/2005/8/layout/hProcess11"/>
    <dgm:cxn modelId="{6D629E36-564C-4EC8-83BD-5C4483396427}" type="presParOf" srcId="{57856F2D-CFD3-4987-99A3-2B3B3746A466}" destId="{83C19FC6-B365-4BA5-976A-B437950A7BF1}" srcOrd="2" destOrd="0" presId="urn:microsoft.com/office/officeart/2005/8/layout/hProcess11"/>
    <dgm:cxn modelId="{58C96F97-3695-40CD-A266-144B2578F344}" type="presParOf" srcId="{4975270A-A8D4-4950-8921-A5E7F4E3EC5A}" destId="{648A594B-7BD4-45E7-A381-C232F29E4CFD}" srcOrd="3" destOrd="0" presId="urn:microsoft.com/office/officeart/2005/8/layout/hProcess11"/>
    <dgm:cxn modelId="{C5F4FCE9-B4B8-4F03-BC5D-D253FF7C5EBB}" type="presParOf" srcId="{4975270A-A8D4-4950-8921-A5E7F4E3EC5A}" destId="{77A64D17-131A-4334-8445-559A4EA32E3F}" srcOrd="4" destOrd="0" presId="urn:microsoft.com/office/officeart/2005/8/layout/hProcess11"/>
    <dgm:cxn modelId="{2C28A4FD-D38D-49BC-AC68-F8E794D7BCC9}" type="presParOf" srcId="{77A64D17-131A-4334-8445-559A4EA32E3F}" destId="{8C01E39C-1FB2-4C62-9779-5414A73F8D91}" srcOrd="0" destOrd="0" presId="urn:microsoft.com/office/officeart/2005/8/layout/hProcess11"/>
    <dgm:cxn modelId="{11F91450-4182-42D8-9102-C2AAEE16E6D3}" type="presParOf" srcId="{77A64D17-131A-4334-8445-559A4EA32E3F}" destId="{A126818B-6711-4830-B436-0DB825FADE49}" srcOrd="1" destOrd="0" presId="urn:microsoft.com/office/officeart/2005/8/layout/hProcess11"/>
    <dgm:cxn modelId="{D6B1AE0D-E6DD-49B0-958D-298108C1ABE8}" type="presParOf" srcId="{77A64D17-131A-4334-8445-559A4EA32E3F}" destId="{F1DA2C44-11D1-4902-AE3E-5DB55BCAD304}" srcOrd="2" destOrd="0" presId="urn:microsoft.com/office/officeart/2005/8/layout/hProcess11"/>
    <dgm:cxn modelId="{5B5FF9D2-3D1E-4493-B200-1BD30DF478D9}" type="presParOf" srcId="{4975270A-A8D4-4950-8921-A5E7F4E3EC5A}" destId="{3BB6D2BD-3B28-4B7B-800E-6F89725578E5}" srcOrd="5" destOrd="0" presId="urn:microsoft.com/office/officeart/2005/8/layout/hProcess11"/>
    <dgm:cxn modelId="{295B11A5-11F6-427B-9DFD-70676B5949A1}" type="presParOf" srcId="{4975270A-A8D4-4950-8921-A5E7F4E3EC5A}" destId="{F6F86C9D-FECC-43F9-B72E-0EE3BFE0BBE1}" srcOrd="6" destOrd="0" presId="urn:microsoft.com/office/officeart/2005/8/layout/hProcess11"/>
    <dgm:cxn modelId="{9B8AD51B-490B-49DB-A7A1-B83E48D7741D}" type="presParOf" srcId="{F6F86C9D-FECC-43F9-B72E-0EE3BFE0BBE1}" destId="{7C119482-7055-4D27-8B67-0AE9230983E4}" srcOrd="0" destOrd="0" presId="urn:microsoft.com/office/officeart/2005/8/layout/hProcess11"/>
    <dgm:cxn modelId="{99BB81E9-6BF7-497E-91D0-B2AC47186DE9}" type="presParOf" srcId="{F6F86C9D-FECC-43F9-B72E-0EE3BFE0BBE1}" destId="{0EDCCC69-B16C-42C3-8F3F-6435426AA470}" srcOrd="1" destOrd="0" presId="urn:microsoft.com/office/officeart/2005/8/layout/hProcess11"/>
    <dgm:cxn modelId="{7C841DAD-4534-46F8-B1A3-C3BC8B041F7F}" type="presParOf" srcId="{F6F86C9D-FECC-43F9-B72E-0EE3BFE0BBE1}" destId="{5FE6A5DE-B2CA-48FB-A8A1-F70149AA850B}" srcOrd="2" destOrd="0" presId="urn:microsoft.com/office/officeart/2005/8/layout/hProcess11"/>
    <dgm:cxn modelId="{8A1300CF-2ACC-42B8-990B-23B70AD860F4}" type="presParOf" srcId="{4975270A-A8D4-4950-8921-A5E7F4E3EC5A}" destId="{2CDE327A-C107-467C-B82A-ED1AE682B4DC}" srcOrd="7" destOrd="0" presId="urn:microsoft.com/office/officeart/2005/8/layout/hProcess11"/>
    <dgm:cxn modelId="{5094A417-8420-4B01-9043-D5BAC245135B}" type="presParOf" srcId="{4975270A-A8D4-4950-8921-A5E7F4E3EC5A}" destId="{980D3408-0B59-494F-884D-411077C36FDC}" srcOrd="8" destOrd="0" presId="urn:microsoft.com/office/officeart/2005/8/layout/hProcess11"/>
    <dgm:cxn modelId="{B772E837-571C-494F-A9DA-A41DE58DE0D3}" type="presParOf" srcId="{980D3408-0B59-494F-884D-411077C36FDC}" destId="{47458ADC-0C13-4155-B311-DBA1977FAEE7}" srcOrd="0" destOrd="0" presId="urn:microsoft.com/office/officeart/2005/8/layout/hProcess11"/>
    <dgm:cxn modelId="{90E27B38-610F-4782-ACAD-B8699F92532C}" type="presParOf" srcId="{980D3408-0B59-494F-884D-411077C36FDC}" destId="{59179895-8079-4D9E-9A47-84C75B743A2F}" srcOrd="1" destOrd="0" presId="urn:microsoft.com/office/officeart/2005/8/layout/hProcess11"/>
    <dgm:cxn modelId="{896F535A-3436-4A0D-A96D-BDA2C304C34A}" type="presParOf" srcId="{980D3408-0B59-494F-884D-411077C36FDC}" destId="{44B75DCE-C3DC-46B9-899C-ECE9A803729C}" srcOrd="2" destOrd="0" presId="urn:microsoft.com/office/officeart/2005/8/layout/hProcess11"/>
    <dgm:cxn modelId="{4623E54C-2564-4BC2-A9C3-E18A51C64A99}" type="presParOf" srcId="{4975270A-A8D4-4950-8921-A5E7F4E3EC5A}" destId="{00CA66DB-6545-4888-8E2A-6EE764E5B65C}" srcOrd="9" destOrd="0" presId="urn:microsoft.com/office/officeart/2005/8/layout/hProcess11"/>
    <dgm:cxn modelId="{B38EF5D1-0539-406C-BDFF-269AB40D7720}" type="presParOf" srcId="{4975270A-A8D4-4950-8921-A5E7F4E3EC5A}" destId="{6E5856F9-9C81-4638-BB64-A8917C8DC324}" srcOrd="10" destOrd="0" presId="urn:microsoft.com/office/officeart/2005/8/layout/hProcess11"/>
    <dgm:cxn modelId="{48583CF9-34BB-4304-9640-9940F9392C52}" type="presParOf" srcId="{6E5856F9-9C81-4638-BB64-A8917C8DC324}" destId="{07F99F2F-8490-40CE-952C-67D7923C39A3}" srcOrd="0" destOrd="0" presId="urn:microsoft.com/office/officeart/2005/8/layout/hProcess11"/>
    <dgm:cxn modelId="{4E354E8C-DC43-42B8-8FC5-20F13A8DD27E}" type="presParOf" srcId="{6E5856F9-9C81-4638-BB64-A8917C8DC324}" destId="{7A382C09-1BB4-4A41-961A-DE23D2705BAC}" srcOrd="1" destOrd="0" presId="urn:microsoft.com/office/officeart/2005/8/layout/hProcess11"/>
    <dgm:cxn modelId="{B2B55B40-0669-46E8-9AC0-DD2205DFC569}" type="presParOf" srcId="{6E5856F9-9C81-4638-BB64-A8917C8DC324}" destId="{64F40D2E-9DAE-44F3-A9F8-43076E50E6F2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85B0BC-B42D-4286-B62C-7774B496B0F5}">
      <dsp:nvSpPr>
        <dsp:cNvPr id="0" name=""/>
        <dsp:cNvSpPr/>
      </dsp:nvSpPr>
      <dsp:spPr>
        <a:xfrm>
          <a:off x="0" y="1375908"/>
          <a:ext cx="11201402" cy="1834544"/>
        </a:xfrm>
        <a:prstGeom prst="notchedRightArrow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chilly" dir="t"/>
        </a:scene3d>
        <a:sp3d z="-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F80BA9-2C2A-4884-876B-16603663AE6F}">
      <dsp:nvSpPr>
        <dsp:cNvPr id="0" name=""/>
        <dsp:cNvSpPr/>
      </dsp:nvSpPr>
      <dsp:spPr>
        <a:xfrm>
          <a:off x="67426" y="0"/>
          <a:ext cx="1608080" cy="18345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b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en-US" sz="1600" b="1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Questions Due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September 13, 2019</a:t>
          </a:r>
          <a:endParaRPr lang="en-US" sz="14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67426" y="0"/>
        <a:ext cx="1608080" cy="1834544"/>
      </dsp:txXfrm>
    </dsp:sp>
    <dsp:sp modelId="{9B26DB62-5013-48AE-9D22-745063DDD9F4}">
      <dsp:nvSpPr>
        <dsp:cNvPr id="0" name=""/>
        <dsp:cNvSpPr/>
      </dsp:nvSpPr>
      <dsp:spPr>
        <a:xfrm>
          <a:off x="780953" y="2063862"/>
          <a:ext cx="458636" cy="458636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035811-8B18-4C56-94BB-CE465D9BCE9C}">
      <dsp:nvSpPr>
        <dsp:cNvPr id="0" name=""/>
        <dsp:cNvSpPr/>
      </dsp:nvSpPr>
      <dsp:spPr>
        <a:xfrm>
          <a:off x="1611340" y="2742881"/>
          <a:ext cx="1864843" cy="18345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en-US" sz="1600" b="1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Answers Posted by SAWS</a:t>
          </a: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en-US" sz="14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September 18, 2019</a:t>
          </a:r>
          <a:endParaRPr lang="en-US" sz="14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1611340" y="2742881"/>
        <a:ext cx="1864843" cy="1834544"/>
      </dsp:txXfrm>
    </dsp:sp>
    <dsp:sp modelId="{320FE455-7266-4FA5-ACAF-5E2EA27F2C80}">
      <dsp:nvSpPr>
        <dsp:cNvPr id="0" name=""/>
        <dsp:cNvSpPr/>
      </dsp:nvSpPr>
      <dsp:spPr>
        <a:xfrm>
          <a:off x="2273827" y="2063862"/>
          <a:ext cx="458636" cy="458636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01E39C-1FB2-4C62-9779-5414A73F8D91}">
      <dsp:nvSpPr>
        <dsp:cNvPr id="0" name=""/>
        <dsp:cNvSpPr/>
      </dsp:nvSpPr>
      <dsp:spPr>
        <a:xfrm>
          <a:off x="3063091" y="26802"/>
          <a:ext cx="1910344" cy="18345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b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en-US" sz="1600" b="1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 SOQs Due </a:t>
          </a: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en-US" sz="14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September 27, 2019 </a:t>
          </a: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en-US" sz="14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@ 2:00p.m.</a:t>
          </a:r>
          <a:endParaRPr lang="en-US" sz="14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3063091" y="26802"/>
        <a:ext cx="1910344" cy="1834544"/>
      </dsp:txXfrm>
    </dsp:sp>
    <dsp:sp modelId="{A126818B-6711-4830-B436-0DB825FADE49}">
      <dsp:nvSpPr>
        <dsp:cNvPr id="0" name=""/>
        <dsp:cNvSpPr/>
      </dsp:nvSpPr>
      <dsp:spPr>
        <a:xfrm>
          <a:off x="3819580" y="2063862"/>
          <a:ext cx="458636" cy="458636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119482-7055-4D27-8B67-0AE9230983E4}">
      <dsp:nvSpPr>
        <dsp:cNvPr id="0" name=""/>
        <dsp:cNvSpPr/>
      </dsp:nvSpPr>
      <dsp:spPr>
        <a:xfrm>
          <a:off x="4848017" y="2742881"/>
          <a:ext cx="1665326" cy="18345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en-US" sz="1600" b="1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Interviews</a:t>
          </a: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en-US" sz="12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(if necessary)</a:t>
          </a: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en-US" sz="14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October 2019</a:t>
          </a:r>
          <a:endParaRPr lang="en-US" sz="14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4848017" y="2742881"/>
        <a:ext cx="1665326" cy="1834544"/>
      </dsp:txXfrm>
    </dsp:sp>
    <dsp:sp modelId="{0EDCCC69-B16C-42C3-8F3F-6435426AA470}">
      <dsp:nvSpPr>
        <dsp:cNvPr id="0" name=""/>
        <dsp:cNvSpPr/>
      </dsp:nvSpPr>
      <dsp:spPr>
        <a:xfrm>
          <a:off x="5368218" y="2063862"/>
          <a:ext cx="458636" cy="458636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458ADC-0C13-4155-B311-DBA1977FAEE7}">
      <dsp:nvSpPr>
        <dsp:cNvPr id="0" name=""/>
        <dsp:cNvSpPr/>
      </dsp:nvSpPr>
      <dsp:spPr>
        <a:xfrm>
          <a:off x="6308247" y="0"/>
          <a:ext cx="1504348" cy="18345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b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en-US" sz="1600" b="1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Contract Negotiations</a:t>
          </a: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en-US" sz="14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November 2019  </a:t>
          </a:r>
          <a:endParaRPr lang="en-US" sz="14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6308247" y="0"/>
        <a:ext cx="1504348" cy="1834544"/>
      </dsp:txXfrm>
    </dsp:sp>
    <dsp:sp modelId="{59179895-8079-4D9E-9A47-84C75B743A2F}">
      <dsp:nvSpPr>
        <dsp:cNvPr id="0" name=""/>
        <dsp:cNvSpPr/>
      </dsp:nvSpPr>
      <dsp:spPr>
        <a:xfrm>
          <a:off x="6839061" y="2063862"/>
          <a:ext cx="458636" cy="458636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F99F2F-8490-40CE-952C-67D7923C39A3}">
      <dsp:nvSpPr>
        <dsp:cNvPr id="0" name=""/>
        <dsp:cNvSpPr/>
      </dsp:nvSpPr>
      <dsp:spPr>
        <a:xfrm>
          <a:off x="7826450" y="2742881"/>
          <a:ext cx="1404889" cy="18345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en-US" sz="1600" b="1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SAWS Board </a:t>
          </a:r>
          <a:r>
            <a:rPr lang="en-US" sz="1250" b="1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Consideration</a:t>
          </a: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en-US" sz="14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January 2020</a:t>
          </a:r>
          <a:endParaRPr lang="en-US" sz="14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7826450" y="2742881"/>
        <a:ext cx="1404889" cy="1834544"/>
      </dsp:txXfrm>
    </dsp:sp>
    <dsp:sp modelId="{7A382C09-1BB4-4A41-961A-DE23D2705BAC}">
      <dsp:nvSpPr>
        <dsp:cNvPr id="0" name=""/>
        <dsp:cNvSpPr/>
      </dsp:nvSpPr>
      <dsp:spPr>
        <a:xfrm>
          <a:off x="8255240" y="2063862"/>
          <a:ext cx="458636" cy="458636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026" cy="465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41" tIns="46622" rIns="93241" bIns="46622" numCol="1" anchor="t" anchorCtr="0" compatLnSpc="1">
            <a:prstTxWarp prst="textNoShape">
              <a:avLst/>
            </a:prstTxWarp>
          </a:bodyPr>
          <a:lstStyle>
            <a:lvl1pPr defTabSz="933728">
              <a:spcBef>
                <a:spcPct val="0"/>
              </a:spcBef>
              <a:buFontTx/>
              <a:buNone/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80075" y="0"/>
            <a:ext cx="3043026" cy="465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41" tIns="46622" rIns="93241" bIns="46622" numCol="1" anchor="t" anchorCtr="0" compatLnSpc="1">
            <a:prstTxWarp prst="textNoShape">
              <a:avLst/>
            </a:prstTxWarp>
          </a:bodyPr>
          <a:lstStyle>
            <a:lvl1pPr algn="r" defTabSz="933728">
              <a:spcBef>
                <a:spcPct val="0"/>
              </a:spcBef>
              <a:buFontTx/>
              <a:buNone/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31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3806"/>
            <a:ext cx="3043026" cy="465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41" tIns="46622" rIns="93241" bIns="46622" numCol="1" anchor="b" anchorCtr="0" compatLnSpc="1">
            <a:prstTxWarp prst="textNoShape">
              <a:avLst/>
            </a:prstTxWarp>
          </a:bodyPr>
          <a:lstStyle>
            <a:lvl1pPr defTabSz="933728">
              <a:spcBef>
                <a:spcPct val="0"/>
              </a:spcBef>
              <a:buFontTx/>
              <a:buNone/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31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80075" y="8843806"/>
            <a:ext cx="3043026" cy="465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41" tIns="46622" rIns="93241" bIns="46622" numCol="1" anchor="b" anchorCtr="0" compatLnSpc="1">
            <a:prstTxWarp prst="textNoShape">
              <a:avLst/>
            </a:prstTxWarp>
          </a:bodyPr>
          <a:lstStyle>
            <a:lvl1pPr algn="r" defTabSz="933728">
              <a:spcBef>
                <a:spcPct val="0"/>
              </a:spcBef>
              <a:buFontTx/>
              <a:buNone/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fld id="{8C915625-634F-43A9-BFAE-F8FF18CA2E4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0487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026" cy="465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41" tIns="46622" rIns="93241" bIns="46622" numCol="1" anchor="t" anchorCtr="0" compatLnSpc="1">
            <a:prstTxWarp prst="textNoShape">
              <a:avLst/>
            </a:prstTxWarp>
          </a:bodyPr>
          <a:lstStyle>
            <a:lvl1pPr defTabSz="933728">
              <a:spcBef>
                <a:spcPct val="0"/>
              </a:spcBef>
              <a:buFontTx/>
              <a:buNone/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8487" y="0"/>
            <a:ext cx="3043026" cy="465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41" tIns="46622" rIns="93241" bIns="46622" numCol="1" anchor="t" anchorCtr="0" compatLnSpc="1">
            <a:prstTxWarp prst="textNoShape">
              <a:avLst/>
            </a:prstTxWarp>
          </a:bodyPr>
          <a:lstStyle>
            <a:lvl1pPr algn="r" defTabSz="933728">
              <a:spcBef>
                <a:spcPct val="0"/>
              </a:spcBef>
              <a:buFontTx/>
              <a:buNone/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15925" y="698500"/>
            <a:ext cx="6202363" cy="3489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0405" y="4421109"/>
            <a:ext cx="5622292" cy="4190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41" tIns="46622" rIns="93241" bIns="466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2216"/>
            <a:ext cx="3043026" cy="465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41" tIns="46622" rIns="93241" bIns="46622" numCol="1" anchor="b" anchorCtr="0" compatLnSpc="1">
            <a:prstTxWarp prst="textNoShape">
              <a:avLst/>
            </a:prstTxWarp>
          </a:bodyPr>
          <a:lstStyle>
            <a:lvl1pPr defTabSz="933728">
              <a:spcBef>
                <a:spcPct val="0"/>
              </a:spcBef>
              <a:buFontTx/>
              <a:buNone/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8487" y="8842216"/>
            <a:ext cx="3043026" cy="465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41" tIns="46622" rIns="93241" bIns="46622" numCol="1" anchor="b" anchorCtr="0" compatLnSpc="1">
            <a:prstTxWarp prst="textNoShape">
              <a:avLst/>
            </a:prstTxWarp>
          </a:bodyPr>
          <a:lstStyle>
            <a:lvl1pPr algn="r" defTabSz="933728">
              <a:spcBef>
                <a:spcPct val="0"/>
              </a:spcBef>
              <a:buFontTx/>
              <a:buNone/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fld id="{F6AACC46-C279-443F-B556-4A2B318B490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5531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ACC46-C279-443F-B556-4A2B318B490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4656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ACC46-C279-443F-B556-4A2B318B4903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44081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ACC46-C279-443F-B556-4A2B318B4903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9120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9"/>
          <p:cNvSpPr txBox="1">
            <a:spLocks noChangeArrowheads="1"/>
          </p:cNvSpPr>
          <p:nvPr userDrawn="1"/>
        </p:nvSpPr>
        <p:spPr bwMode="auto">
          <a:xfrm>
            <a:off x="452510" y="1637326"/>
            <a:ext cx="5910159" cy="301005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algn="l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Dr. Saqib Shirazi,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P.E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., PMP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BACC6">
                    <a:lumMod val="40000"/>
                    <a:lumOff val="60000"/>
                  </a:srgbClr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Interim-Manager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40000"/>
                    <a:lumOff val="60000"/>
                  </a:srgbClr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– Production Engineering</a:t>
            </a:r>
          </a:p>
          <a:p>
            <a:pPr marL="342900" marR="0" lvl="0" indent="-342900" algn="l" defTabSz="914400" rtl="0" eaLnBrk="1" fontAlgn="base" latinLnBrk="0" hangingPunct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Marisol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V. Robles</a:t>
            </a:r>
          </a:p>
          <a:p>
            <a:pPr marL="342900" marR="0" lvl="0" indent="-342900" algn="l" defTabSz="914400" rtl="0" eaLnBrk="1" fontAlgn="base" latinLnBrk="0" hangingPunct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40000"/>
                    <a:lumOff val="60000"/>
                  </a:srgbClr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SMWVB Program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BACC6">
                    <a:lumMod val="40000"/>
                    <a:lumOff val="60000"/>
                  </a:srgbClr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Manager</a:t>
            </a:r>
          </a:p>
          <a:p>
            <a:pPr marL="342900" marR="0" lvl="0" indent="-342900" algn="l" defTabSz="914400" rtl="0" eaLnBrk="1" fontAlgn="base" latinLnBrk="0" hangingPunct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4BACC6">
                  <a:lumMod val="40000"/>
                  <a:lumOff val="60000"/>
                </a:srgbClr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Roxanne Lockhart</a:t>
            </a:r>
          </a:p>
          <a:p>
            <a:pPr marL="342900" marR="0" lvl="0" indent="-342900" algn="l" defTabSz="914400" rtl="0" eaLnBrk="1" fontAlgn="base" latinLnBrk="0" hangingPunct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BACC6">
                    <a:lumMod val="40000"/>
                    <a:lumOff val="60000"/>
                  </a:srgbClr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Contract Administrator </a:t>
            </a:r>
          </a:p>
        </p:txBody>
      </p:sp>
      <p:sp>
        <p:nvSpPr>
          <p:cNvPr id="4" name="Title Placeholder 1"/>
          <p:cNvSpPr txBox="1">
            <a:spLocks/>
          </p:cNvSpPr>
          <p:nvPr userDrawn="1"/>
        </p:nvSpPr>
        <p:spPr>
          <a:xfrm>
            <a:off x="452510" y="-359595"/>
            <a:ext cx="11286068" cy="169277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Gill Sans MT" panose="020B0502020104020203" pitchFamily="34" charset="0"/>
                <a:ea typeface="+mj-ea"/>
                <a:cs typeface="+mj-cs"/>
              </a:rPr>
              <a:t>DeZavala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Gill Sans MT" panose="020B0502020104020203" pitchFamily="34" charset="0"/>
                <a:ea typeface="+mj-ea"/>
                <a:cs typeface="+mj-cs"/>
              </a:rPr>
              <a:t> 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Gill Sans MT" panose="020B0502020104020203" pitchFamily="34" charset="0"/>
                <a:ea typeface="+mj-ea"/>
                <a:cs typeface="+mj-cs"/>
              </a:rPr>
              <a:t>Elevated Storage Tank</a:t>
            </a:r>
          </a:p>
        </p:txBody>
      </p:sp>
      <p:sp>
        <p:nvSpPr>
          <p:cNvPr id="8" name="Text Box 19"/>
          <p:cNvSpPr txBox="1">
            <a:spLocks noChangeArrowheads="1"/>
          </p:cNvSpPr>
          <p:nvPr userDrawn="1"/>
        </p:nvSpPr>
        <p:spPr bwMode="auto">
          <a:xfrm>
            <a:off x="7556500" y="4612183"/>
            <a:ext cx="4635500" cy="972574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algn="ctr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en-US" sz="2200" b="0" i="0" baseline="0" dirty="0">
                <a:solidFill>
                  <a:schemeClr val="accent5">
                    <a:lumMod val="40000"/>
                    <a:lumOff val="60000"/>
                  </a:schemeClr>
                </a:solidFill>
                <a:latin typeface="Gill Sans MT" panose="020B0502020104020203" pitchFamily="34" charset="0"/>
              </a:rPr>
              <a:t>    </a:t>
            </a:r>
            <a:r>
              <a:rPr lang="en-US" sz="2200" b="0" i="0" baseline="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Gill Sans MT" panose="020B0502020104020203" pitchFamily="34" charset="0"/>
              </a:rPr>
              <a:t>Non-Mandatory </a:t>
            </a:r>
            <a:r>
              <a:rPr lang="en-US" sz="2200" b="0" i="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Gill Sans MT" panose="020B0502020104020203" pitchFamily="34" charset="0"/>
              </a:rPr>
              <a:t>Pre-Submittal Conference </a:t>
            </a:r>
            <a:endParaRPr lang="en-US" sz="2200" b="0" i="0" dirty="0">
              <a:solidFill>
                <a:schemeClr val="accent5">
                  <a:lumMod val="40000"/>
                  <a:lumOff val="60000"/>
                </a:schemeClr>
              </a:solidFill>
              <a:latin typeface="Gill Sans MT" panose="020B0502020104020203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200" b="0" i="0" noProof="0" dirty="0">
                <a:solidFill>
                  <a:schemeClr val="accent5">
                    <a:lumMod val="40000"/>
                    <a:lumOff val="60000"/>
                  </a:schemeClr>
                </a:solidFill>
                <a:latin typeface="Gill Sans MT" panose="020B0502020104020203" pitchFamily="34" charset="0"/>
              </a:rPr>
              <a:t>		</a:t>
            </a:r>
            <a:r>
              <a:rPr lang="en-US" sz="2200" b="0" i="0" baseline="0" noProof="0" dirty="0">
                <a:solidFill>
                  <a:schemeClr val="accent5">
                    <a:lumMod val="40000"/>
                    <a:lumOff val="60000"/>
                  </a:schemeClr>
                </a:solidFill>
                <a:latin typeface="Gill Sans MT" panose="020B0502020104020203" pitchFamily="34" charset="0"/>
              </a:rPr>
              <a:t> </a:t>
            </a:r>
            <a:r>
              <a:rPr lang="en-US" sz="2200" b="0" i="0" baseline="0" noProof="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Gill Sans MT" panose="020B0502020104020203" pitchFamily="34" charset="0"/>
              </a:rPr>
              <a:t>August</a:t>
            </a:r>
            <a:r>
              <a:rPr lang="en-US" sz="2200" b="0" i="0" noProof="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Gill Sans MT" panose="020B0502020104020203" pitchFamily="34" charset="0"/>
              </a:rPr>
              <a:t> 29, 2019 at 1:00 PM</a:t>
            </a:r>
            <a:endParaRPr lang="en-US" sz="2200" b="0" i="0" noProof="0" dirty="0">
              <a:solidFill>
                <a:schemeClr val="accent5">
                  <a:lumMod val="40000"/>
                  <a:lumOff val="60000"/>
                </a:schemeClr>
              </a:solidFill>
              <a:latin typeface="Gill Sans MT" panose="020B05020201040202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0"/>
              </a:defRPr>
            </a:lvl1pPr>
          </a:lstStyle>
          <a:p>
            <a:r>
              <a:rPr lang="en-US" dirty="0"/>
              <a:t>Click to Edit Page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681183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defRPr>
            </a:lvl1pPr>
            <a:lvl2pPr>
              <a:defRPr sz="280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defRPr>
            </a:lvl2pPr>
            <a:lvl3pPr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defRPr>
            </a:lvl3pPr>
            <a:lvl4pP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defRPr>
            </a:lvl4pPr>
            <a:lvl5pP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5120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0"/>
              </a:defRPr>
            </a:lvl1pPr>
          </a:lstStyle>
          <a:p>
            <a:r>
              <a:rPr lang="en-US" dirty="0"/>
              <a:t>Click to Edit Page Title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5656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599" y="274638"/>
            <a:ext cx="11389896" cy="675389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0"/>
              </a:defRPr>
            </a:lvl1pPr>
          </a:lstStyle>
          <a:p>
            <a:r>
              <a:rPr lang="en-US" dirty="0"/>
              <a:t>Click to Edit Page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50027"/>
            <a:ext cx="10972800" cy="501129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itles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599" y="274638"/>
            <a:ext cx="11389896" cy="675204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0"/>
              </a:defRPr>
            </a:lvl1pPr>
          </a:lstStyle>
          <a:p>
            <a:r>
              <a:rPr lang="en-US" dirty="0"/>
              <a:t>Click to Edit Page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51027"/>
            <a:ext cx="10972800" cy="451738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609600" y="977705"/>
            <a:ext cx="11385453" cy="4454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 b="0">
                <a:solidFill>
                  <a:schemeClr val="accent5">
                    <a:lumMod val="75000"/>
                  </a:schemeClr>
                </a:solidFill>
                <a:latin typeface="Gill Sans MT" panose="020B05020201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subtitle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 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599" y="274639"/>
            <a:ext cx="11389896" cy="674931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0"/>
              </a:defRPr>
            </a:lvl1pPr>
          </a:lstStyle>
          <a:p>
            <a:r>
              <a:rPr lang="en-US" dirty="0"/>
              <a:t>Click to Edit Page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985737"/>
            <a:ext cx="5384800" cy="4975585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defRPr>
            </a:lvl1pPr>
            <a:lvl2pPr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defRPr>
            </a:lvl2pPr>
            <a:lvl3pP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984738"/>
            <a:ext cx="5384800" cy="4983672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defRPr>
            </a:lvl1pPr>
            <a:lvl2pPr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defRPr>
            </a:lvl2pPr>
            <a:lvl3pP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hoto, 2 Titles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3551" y="293688"/>
            <a:ext cx="3621024" cy="584993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/>
          </a:p>
        </p:txBody>
      </p:sp>
      <p:sp>
        <p:nvSpPr>
          <p:cNvPr id="12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-7815" y="293689"/>
            <a:ext cx="3625971" cy="5849938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3750976" y="274638"/>
            <a:ext cx="8248519" cy="675204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0"/>
              </a:defRPr>
            </a:lvl1pPr>
          </a:lstStyle>
          <a:p>
            <a:r>
              <a:rPr lang="en-US" dirty="0"/>
              <a:t>Click to Edit Page Title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0"/>
          </p:nvPr>
        </p:nvSpPr>
        <p:spPr>
          <a:xfrm>
            <a:off x="3759766" y="949842"/>
            <a:ext cx="8235287" cy="501856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885513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, 2 Titles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3551" y="293688"/>
            <a:ext cx="3621024" cy="584993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/>
          </a:p>
        </p:txBody>
      </p:sp>
      <p:sp>
        <p:nvSpPr>
          <p:cNvPr id="12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-7815" y="293689"/>
            <a:ext cx="3625971" cy="5849938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3750976" y="274638"/>
            <a:ext cx="8248519" cy="675204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0"/>
              </a:defRPr>
            </a:lvl1pPr>
          </a:lstStyle>
          <a:p>
            <a:r>
              <a:rPr lang="en-US" dirty="0"/>
              <a:t>Click to Edit Page Title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0"/>
          </p:nvPr>
        </p:nvSpPr>
        <p:spPr>
          <a:xfrm>
            <a:off x="3759766" y="1451027"/>
            <a:ext cx="8235287" cy="451738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3749752" y="977705"/>
            <a:ext cx="8245301" cy="4454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 b="0">
                <a:solidFill>
                  <a:schemeClr val="accent5">
                    <a:lumMod val="75000"/>
                  </a:schemeClr>
                </a:solidFill>
                <a:latin typeface="Gill Sans MT" panose="020B05020201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subtitle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itles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51027"/>
            <a:ext cx="5384800" cy="4510295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defRPr>
            </a:lvl1pPr>
            <a:lvl2pPr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defRPr>
            </a:lvl2pPr>
            <a:lvl3pP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51028"/>
            <a:ext cx="5384800" cy="4517382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defRPr>
            </a:lvl1pPr>
            <a:lvl2pPr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defRPr>
            </a:lvl2pPr>
            <a:lvl3pP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09599" y="274638"/>
            <a:ext cx="11389896" cy="675204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0"/>
              </a:defRPr>
            </a:lvl1pPr>
          </a:lstStyle>
          <a:p>
            <a:r>
              <a:rPr lang="en-US" dirty="0"/>
              <a:t>Click to Edit Page Title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609600" y="977705"/>
            <a:ext cx="11385453" cy="4454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 b="0">
                <a:solidFill>
                  <a:schemeClr val="accent5">
                    <a:lumMod val="75000"/>
                  </a:schemeClr>
                </a:solidFill>
                <a:latin typeface="Gill Sans MT" panose="020B05020201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subtitle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012599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>
                <a:solidFill>
                  <a:schemeClr val="accent5">
                    <a:lumMod val="75000"/>
                  </a:schemeClr>
                </a:solidFill>
                <a:latin typeface="Gill Sans MT" panose="020B05020201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1652362"/>
            <a:ext cx="5386917" cy="4285301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defRPr>
            </a:lvl1pPr>
            <a:lvl2pP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defRPr>
            </a:lvl3pPr>
            <a:lvl4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defRPr>
            </a:lvl4pPr>
            <a:lvl5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012599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>
                <a:solidFill>
                  <a:schemeClr val="accent5">
                    <a:lumMod val="75000"/>
                  </a:schemeClr>
                </a:solidFill>
                <a:latin typeface="Gill Sans MT" panose="020B05020201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652362"/>
            <a:ext cx="5389033" cy="4285301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defRPr>
            </a:lvl1pPr>
            <a:lvl2pP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defRPr>
            </a:lvl3pPr>
            <a:lvl4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defRPr>
            </a:lvl4pPr>
            <a:lvl5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09599" y="274638"/>
            <a:ext cx="11389896" cy="675204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0"/>
              </a:defRPr>
            </a:lvl1pPr>
          </a:lstStyle>
          <a:p>
            <a:r>
              <a:rPr lang="en-US" dirty="0"/>
              <a:t>Click to Edit Page Title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on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599" y="274638"/>
            <a:ext cx="11389896" cy="1143000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0"/>
              </a:defRPr>
            </a:lvl1pPr>
          </a:lstStyle>
          <a:p>
            <a:r>
              <a:rPr lang="en-US" dirty="0"/>
              <a:t>Click to Edit Page Title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image" Target="../media/image6.emf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91" r="3391" b="844"/>
          <a:stretch/>
        </p:blipFill>
        <p:spPr>
          <a:xfrm>
            <a:off x="0" y="5405158"/>
            <a:ext cx="12192000" cy="1452842"/>
          </a:xfrm>
          <a:prstGeom prst="rect">
            <a:avLst/>
          </a:prstGeom>
        </p:spPr>
      </p:pic>
      <p:pic>
        <p:nvPicPr>
          <p:cNvPr id="9" name="Picture 8" descr="Waterful-logo-white.png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71"/>
          <a:stretch/>
        </p:blipFill>
        <p:spPr>
          <a:xfrm>
            <a:off x="460597" y="5838205"/>
            <a:ext cx="2926905" cy="6840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5952" y="2528814"/>
            <a:ext cx="3445218" cy="1944087"/>
          </a:xfrm>
          <a:prstGeom prst="rect">
            <a:avLst/>
          </a:prstGeom>
          <a:effectLst>
            <a:outerShdw blurRad="355600" algn="tl" rotWithShape="0">
              <a:schemeClr val="bg1">
                <a:alpha val="65000"/>
              </a:schemeClr>
            </a:outerShdw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</p:sldLayoutIdLst>
  <p:hf hdr="0" ftr="0" dt="0"/>
  <p:txStyles>
    <p:titleStyle>
      <a:lvl1pPr algn="r" defTabSz="914400" rtl="0" eaLnBrk="1" latinLnBrk="0" hangingPunct="1">
        <a:spcBef>
          <a:spcPct val="0"/>
        </a:spcBef>
        <a:buNone/>
        <a:defRPr sz="4000" kern="1200" baseline="0">
          <a:solidFill>
            <a:schemeClr val="bg1"/>
          </a:solidFill>
          <a:latin typeface="Arial Black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-44553"/>
            <a:ext cx="12191998" cy="4558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90" r="3391" b="43509"/>
          <a:stretch/>
        </p:blipFill>
        <p:spPr>
          <a:xfrm>
            <a:off x="0" y="6071908"/>
            <a:ext cx="12192000" cy="786092"/>
          </a:xfrm>
          <a:prstGeom prst="rect">
            <a:avLst/>
          </a:prstGeom>
        </p:spPr>
      </p:pic>
      <p:sp>
        <p:nvSpPr>
          <p:cNvPr id="13" name="Date Placeholder 3"/>
          <p:cNvSpPr txBox="1">
            <a:spLocks/>
          </p:cNvSpPr>
          <p:nvPr/>
        </p:nvSpPr>
        <p:spPr>
          <a:xfrm>
            <a:off x="4257" y="47186"/>
            <a:ext cx="1500693" cy="237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b="0" noProof="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Gill Sans MT" panose="020B0502020104020203" pitchFamily="34" charset="0"/>
            </a:endParaRPr>
          </a:p>
        </p:txBody>
      </p:sp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10372725" y="47186"/>
            <a:ext cx="1800225" cy="23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1200" b="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ill Sans MT" panose="020B0502020104020203" pitchFamily="34" charset="0"/>
              </a:rPr>
              <a:t>Page </a:t>
            </a:r>
            <a:fld id="{F31E7ECC-B9C9-4914-948A-880332F23CFE}" type="slidenum">
              <a:rPr lang="en-US" sz="1200" b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ill Sans MT" panose="020B0502020104020203" pitchFamily="34" charset="0"/>
              </a:rPr>
              <a:pPr algn="ctr">
                <a:spcBef>
                  <a:spcPct val="0"/>
                </a:spcBef>
                <a:buFontTx/>
                <a:buNone/>
              </a:pPr>
              <a:t>‹#›</a:t>
            </a:fld>
            <a:r>
              <a:rPr lang="en-US" sz="1200" b="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ill Sans MT" panose="020B0502020104020203" pitchFamily="34" charset="0"/>
              </a:rPr>
              <a:t> </a:t>
            </a:r>
          </a:p>
        </p:txBody>
      </p:sp>
      <p:sp>
        <p:nvSpPr>
          <p:cNvPr id="18" name="Text Box 18"/>
          <p:cNvSpPr txBox="1">
            <a:spLocks noChangeArrowheads="1"/>
          </p:cNvSpPr>
          <p:nvPr userDrawn="1"/>
        </p:nvSpPr>
        <p:spPr bwMode="auto">
          <a:xfrm>
            <a:off x="208903" y="6219099"/>
            <a:ext cx="889699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buFontTx/>
              <a:buNone/>
            </a:pPr>
            <a:r>
              <a:rPr lang="en-US" sz="2400" b="0" dirty="0" err="1" smtClean="0">
                <a:solidFill>
                  <a:schemeClr val="bg1"/>
                </a:solidFill>
                <a:effectLst>
                  <a:outerShdw blurRad="127000" dist="63500" dir="2700000" algn="t" rotWithShape="0">
                    <a:schemeClr val="tx1"/>
                  </a:outerShdw>
                </a:effectLst>
                <a:latin typeface="Gill Sans MT" panose="020B0502020104020203" pitchFamily="34" charset="0"/>
              </a:rPr>
              <a:t>DeZavala</a:t>
            </a:r>
            <a:r>
              <a:rPr lang="en-US" sz="2400" b="0" dirty="0" smtClean="0">
                <a:solidFill>
                  <a:schemeClr val="bg1"/>
                </a:solidFill>
                <a:effectLst>
                  <a:outerShdw blurRad="127000" dist="63500" dir="2700000" algn="t" rotWithShape="0">
                    <a:schemeClr val="tx1"/>
                  </a:outerShdw>
                </a:effectLst>
                <a:latin typeface="Gill Sans MT" panose="020B0502020104020203" pitchFamily="34" charset="0"/>
              </a:rPr>
              <a:t> </a:t>
            </a:r>
            <a:r>
              <a:rPr lang="en-US" sz="2400" b="0" dirty="0">
                <a:solidFill>
                  <a:schemeClr val="bg1"/>
                </a:solidFill>
                <a:effectLst>
                  <a:outerShdw blurRad="127000" dist="63500" dir="2700000" algn="t" rotWithShape="0">
                    <a:schemeClr val="tx1"/>
                  </a:outerShdw>
                </a:effectLst>
                <a:latin typeface="Gill Sans MT" panose="020B0502020104020203" pitchFamily="34" charset="0"/>
              </a:rPr>
              <a:t>Elevated Storage Tank</a:t>
            </a:r>
          </a:p>
        </p:txBody>
      </p:sp>
      <p:sp>
        <p:nvSpPr>
          <p:cNvPr id="5" name="Oval 4"/>
          <p:cNvSpPr/>
          <p:nvPr userDrawn="1"/>
        </p:nvSpPr>
        <p:spPr>
          <a:xfrm>
            <a:off x="9822305" y="5934075"/>
            <a:ext cx="2160145" cy="923925"/>
          </a:xfrm>
          <a:prstGeom prst="ellipse">
            <a:avLst/>
          </a:prstGeom>
          <a:solidFill>
            <a:schemeClr val="tx1">
              <a:alpha val="45000"/>
            </a:schemeClr>
          </a:solidFill>
          <a:ln>
            <a:noFill/>
          </a:ln>
          <a:effectLst>
            <a:softEdge rad="266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/>
          <p:cNvGrpSpPr/>
          <p:nvPr userDrawn="1"/>
        </p:nvGrpSpPr>
        <p:grpSpPr>
          <a:xfrm>
            <a:off x="4570589" y="77002"/>
            <a:ext cx="2812701" cy="197644"/>
            <a:chOff x="4562271" y="316896"/>
            <a:chExt cx="2812701" cy="197644"/>
          </a:xfrm>
        </p:grpSpPr>
        <p:pic>
          <p:nvPicPr>
            <p:cNvPr id="23" name="Picture 22"/>
            <p:cNvPicPr>
              <a:picLocks noChangeAspect="1"/>
            </p:cNvPicPr>
            <p:nvPr userDrawn="1"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16" t="39904" r="7356" b="23059"/>
            <a:stretch/>
          </p:blipFill>
          <p:spPr>
            <a:xfrm>
              <a:off x="5991466" y="316896"/>
              <a:ext cx="1383506" cy="197644"/>
            </a:xfrm>
            <a:prstGeom prst="rect">
              <a:avLst/>
            </a:prstGeom>
            <a:ln>
              <a:noFill/>
            </a:ln>
            <a:effectLst>
              <a:outerShdw blurRad="38100" dist="25400" dir="2700000" algn="tl" rotWithShape="0">
                <a:srgbClr val="333333">
                  <a:alpha val="70000"/>
                </a:srgbClr>
              </a:outerShdw>
            </a:effectLst>
          </p:spPr>
        </p:pic>
        <p:pic>
          <p:nvPicPr>
            <p:cNvPr id="24" name="Picture 23"/>
            <p:cNvPicPr>
              <a:picLocks noChangeAspect="1"/>
            </p:cNvPicPr>
            <p:nvPr userDrawn="1"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16" t="23391" r="34958" b="62330"/>
            <a:stretch/>
          </p:blipFill>
          <p:spPr>
            <a:xfrm>
              <a:off x="4562271" y="356131"/>
              <a:ext cx="1429195" cy="115155"/>
            </a:xfrm>
            <a:prstGeom prst="rect">
              <a:avLst/>
            </a:prstGeom>
            <a:ln>
              <a:noFill/>
            </a:ln>
            <a:effectLst>
              <a:outerShdw blurRad="38100" dist="25400" dir="2700000" algn="tl" rotWithShape="0">
                <a:srgbClr val="333333"/>
              </a:outerShdw>
            </a:effectLst>
          </p:spPr>
        </p:pic>
      </p:grp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481" y="6166362"/>
            <a:ext cx="1141855" cy="644332"/>
          </a:xfrm>
          <a:prstGeom prst="rect">
            <a:avLst/>
          </a:prstGeom>
          <a:effectLst>
            <a:outerShdw blurRad="76200" dist="25400" dir="2700000" algn="ctr" rotWithShape="0">
              <a:schemeClr val="tx1">
                <a:alpha val="70000"/>
              </a:schemeClr>
            </a:outerShdw>
          </a:effectLst>
        </p:spPr>
      </p:pic>
      <p:sp>
        <p:nvSpPr>
          <p:cNvPr id="14" name="Date Placeholder 3"/>
          <p:cNvSpPr txBox="1">
            <a:spLocks/>
          </p:cNvSpPr>
          <p:nvPr userDrawn="1"/>
        </p:nvSpPr>
        <p:spPr>
          <a:xfrm>
            <a:off x="0" y="67559"/>
            <a:ext cx="1500693" cy="237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noProof="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ill Sans MT" panose="020B0502020104020203" pitchFamily="34" charset="0"/>
              </a:rPr>
              <a:t>August 29, 2019</a:t>
            </a:r>
            <a:endParaRPr lang="en-US" sz="1200" b="0" noProof="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Gill Sans MT" panose="020B0502020104020203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702" r:id="rId2"/>
    <p:sldLayoutId id="2147483686" r:id="rId3"/>
    <p:sldLayoutId id="2147483705" r:id="rId4"/>
    <p:sldLayoutId id="2147483704" r:id="rId5"/>
    <p:sldLayoutId id="2147483703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baseline="0">
          <a:solidFill>
            <a:srgbClr val="000099"/>
          </a:solidFill>
          <a:latin typeface="Arial Black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Roxanne.Lockhart@saws.or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mailto:Marisol.Robles@saws.org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9920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976465" y="1798259"/>
            <a:ext cx="6615404" cy="17173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48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CONTRACT </a:t>
            </a:r>
          </a:p>
          <a:p>
            <a:pPr algn="ctr">
              <a:buNone/>
            </a:pPr>
            <a:r>
              <a:rPr lang="en-US" sz="48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ADMINISTRATION</a:t>
            </a:r>
          </a:p>
        </p:txBody>
      </p:sp>
    </p:spTree>
    <p:extLst>
      <p:ext uri="{BB962C8B-B14F-4D97-AF65-F5344CB8AC3E}">
        <p14:creationId xmlns:p14="http://schemas.microsoft.com/office/powerpoint/2010/main" val="21139770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5855" y="274638"/>
            <a:ext cx="11389896" cy="675389"/>
          </a:xfrm>
        </p:spPr>
        <p:txBody>
          <a:bodyPr/>
          <a:lstStyle/>
          <a:p>
            <a:r>
              <a:rPr lang="en-US" dirty="0" smtClean="0"/>
              <a:t>Key Dates</a:t>
            </a:r>
            <a:endParaRPr lang="en-US" dirty="0"/>
          </a:p>
        </p:txBody>
      </p:sp>
      <p:graphicFrame>
        <p:nvGraphicFramePr>
          <p:cNvPr id="6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8406737"/>
              </p:ext>
            </p:extLst>
          </p:nvPr>
        </p:nvGraphicFramePr>
        <p:xfrm>
          <a:off x="523874" y="950027"/>
          <a:ext cx="11201402" cy="4586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9490547" y="812281"/>
            <a:ext cx="1689525" cy="1956390"/>
            <a:chOff x="6076820" y="0"/>
            <a:chExt cx="1689525" cy="1956390"/>
          </a:xfrm>
        </p:grpSpPr>
        <p:sp>
          <p:nvSpPr>
            <p:cNvPr id="13" name="Rectangle 12"/>
            <p:cNvSpPr/>
            <p:nvPr/>
          </p:nvSpPr>
          <p:spPr>
            <a:xfrm>
              <a:off x="6208794" y="0"/>
              <a:ext cx="1557551" cy="195639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Rectangle 13"/>
            <p:cNvSpPr/>
            <p:nvPr/>
          </p:nvSpPr>
          <p:spPr>
            <a:xfrm>
              <a:off x="6076820" y="0"/>
              <a:ext cx="1557551" cy="195639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3792" tIns="113792" rIns="113792" bIns="113792" numCol="1" spcCol="1270" anchor="b" anchorCtr="0">
              <a:noAutofit/>
            </a:bodyPr>
            <a:lstStyle/>
            <a:p>
              <a:pPr lvl="0" algn="ctr" defTabSz="711200">
                <a:spcBef>
                  <a:spcPct val="0"/>
                </a:spcBef>
                <a:spcAft>
                  <a:spcPts val="600"/>
                </a:spcAft>
                <a:buNone/>
              </a:pPr>
              <a:r>
                <a:rPr lang="en-US" sz="1600" b="1" kern="1200" dirty="0" smtClean="0"/>
                <a:t>Project Notice to Proceed</a:t>
              </a:r>
            </a:p>
            <a:p>
              <a:pPr lvl="0" algn="ctr" defTabSz="711200">
                <a:spcBef>
                  <a:spcPct val="0"/>
                </a:spcBef>
                <a:spcAft>
                  <a:spcPts val="600"/>
                </a:spcAft>
                <a:buNone/>
              </a:pPr>
              <a:r>
                <a:rPr lang="en-US" sz="1400" dirty="0" smtClean="0"/>
                <a:t>January </a:t>
              </a:r>
              <a:r>
                <a:rPr lang="en-US" sz="1400" kern="1200" dirty="0" smtClean="0"/>
                <a:t>2020</a:t>
              </a:r>
              <a:endParaRPr lang="en-US" sz="1400" kern="1200" dirty="0"/>
            </a:p>
          </p:txBody>
        </p:sp>
      </p:grpSp>
      <p:sp>
        <p:nvSpPr>
          <p:cNvPr id="8" name="Oval 7"/>
          <p:cNvSpPr/>
          <p:nvPr/>
        </p:nvSpPr>
        <p:spPr>
          <a:xfrm>
            <a:off x="10075516" y="3013889"/>
            <a:ext cx="458636" cy="458636"/>
          </a:xfrm>
          <a:prstGeom prst="ellipse">
            <a:avLst/>
          </a:prstGeom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" name="Title 3"/>
          <p:cNvSpPr txBox="1">
            <a:spLocks/>
          </p:cNvSpPr>
          <p:nvPr/>
        </p:nvSpPr>
        <p:spPr>
          <a:xfrm>
            <a:off x="676274" y="5422457"/>
            <a:ext cx="6705601" cy="36874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b="0" kern="1200" baseline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000" dirty="0" smtClean="0"/>
              <a:t>* The dates listed above are subject to change without notice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3993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Addendums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0239" y="1070027"/>
            <a:ext cx="11194531" cy="4517382"/>
          </a:xfrm>
        </p:spPr>
        <p:txBody>
          <a:bodyPr/>
          <a:lstStyle/>
          <a:p>
            <a:r>
              <a:rPr lang="en-US" dirty="0" smtClean="0"/>
              <a:t>Register as a vendor with SAWS Vendor Registration and Notification, if you have not done so already.</a:t>
            </a:r>
          </a:p>
          <a:p>
            <a:r>
              <a:rPr lang="en-US" dirty="0" smtClean="0"/>
              <a:t>More than one (1) Addendum may be posted.</a:t>
            </a:r>
          </a:p>
          <a:p>
            <a:r>
              <a:rPr lang="en-US" dirty="0" smtClean="0"/>
              <a:t>Check SAWS website often and prior to submitting a proposal for this RFQ.</a:t>
            </a:r>
          </a:p>
        </p:txBody>
      </p:sp>
    </p:spTree>
    <p:extLst>
      <p:ext uri="{BB962C8B-B14F-4D97-AF65-F5344CB8AC3E}">
        <p14:creationId xmlns:p14="http://schemas.microsoft.com/office/powerpoint/2010/main" val="216170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Submittal Preparation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0239" y="1070027"/>
            <a:ext cx="11488615" cy="4630784"/>
          </a:xfrm>
        </p:spPr>
        <p:txBody>
          <a:bodyPr/>
          <a:lstStyle/>
          <a:p>
            <a:r>
              <a:rPr lang="en-US" dirty="0" smtClean="0"/>
              <a:t>Submit hard copies (1 original and 8 copies)</a:t>
            </a:r>
          </a:p>
          <a:p>
            <a:r>
              <a:rPr lang="en-US" dirty="0" smtClean="0"/>
              <a:t>Include a USB flash drive of the original proposal (all pages)</a:t>
            </a:r>
          </a:p>
          <a:p>
            <a:r>
              <a:rPr lang="en-US" dirty="0" smtClean="0"/>
              <a:t>Reference the RFQ to determine what additional items are required (e.g., Organization chart)</a:t>
            </a:r>
          </a:p>
          <a:p>
            <a:r>
              <a:rPr lang="en-US" dirty="0" smtClean="0"/>
              <a:t>Must submit using Evaluation Criteria Forms as indicated</a:t>
            </a:r>
          </a:p>
          <a:p>
            <a:r>
              <a:rPr lang="en-US" dirty="0" smtClean="0"/>
              <a:t>Use 8 ½ x 11 portrait format (except where indicated)</a:t>
            </a:r>
          </a:p>
          <a:p>
            <a:r>
              <a:rPr lang="en-US" dirty="0" smtClean="0"/>
              <a:t>Use Arial font, 10 pt. size. Do not change</a:t>
            </a:r>
          </a:p>
          <a:p>
            <a:r>
              <a:rPr lang="en-US" dirty="0" smtClean="0"/>
              <a:t>Pay attention to page limits (where indicated)</a:t>
            </a:r>
          </a:p>
        </p:txBody>
      </p:sp>
    </p:spTree>
    <p:extLst>
      <p:ext uri="{BB962C8B-B14F-4D97-AF65-F5344CB8AC3E}">
        <p14:creationId xmlns:p14="http://schemas.microsoft.com/office/powerpoint/2010/main" val="2508660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Submittal Preparation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0239" y="1070027"/>
            <a:ext cx="11144081" cy="4517382"/>
          </a:xfrm>
        </p:spPr>
        <p:txBody>
          <a:bodyPr/>
          <a:lstStyle/>
          <a:p>
            <a:r>
              <a:rPr lang="en-US" dirty="0" smtClean="0"/>
              <a:t>Thoroughly read and be familiar with RFQ</a:t>
            </a:r>
          </a:p>
          <a:p>
            <a:r>
              <a:rPr lang="en-US" dirty="0" smtClean="0"/>
              <a:t>Maximize points by addressing all items identified in the RFQ</a:t>
            </a:r>
          </a:p>
          <a:p>
            <a:r>
              <a:rPr lang="en-US" dirty="0" smtClean="0"/>
              <a:t>Be </a:t>
            </a:r>
            <a:r>
              <a:rPr lang="en-US" u="sng" dirty="0" smtClean="0"/>
              <a:t>very specific </a:t>
            </a:r>
            <a:r>
              <a:rPr lang="en-US" dirty="0" smtClean="0"/>
              <a:t>and </a:t>
            </a:r>
            <a:r>
              <a:rPr lang="en-US" u="sng" dirty="0" smtClean="0"/>
              <a:t>avoid “boiler plate”</a:t>
            </a:r>
            <a:r>
              <a:rPr lang="en-US" dirty="0" smtClean="0"/>
              <a:t> responses for all forms, tables and narrative</a:t>
            </a:r>
          </a:p>
          <a:p>
            <a:r>
              <a:rPr lang="en-US" dirty="0" smtClean="0"/>
              <a:t>Utilize the Submittal Response Checklist</a:t>
            </a:r>
          </a:p>
          <a:p>
            <a:r>
              <a:rPr lang="en-US" dirty="0" smtClean="0"/>
              <a:t>Contact the SMWVB Program Manager (Marisol Robles) for assistance, if necessary</a:t>
            </a:r>
          </a:p>
          <a:p>
            <a:r>
              <a:rPr lang="en-US" dirty="0" smtClean="0"/>
              <a:t>Perform QA/QC on proposal prior to submitting</a:t>
            </a:r>
          </a:p>
        </p:txBody>
      </p:sp>
    </p:spTree>
    <p:extLst>
      <p:ext uri="{BB962C8B-B14F-4D97-AF65-F5344CB8AC3E}">
        <p14:creationId xmlns:p14="http://schemas.microsoft.com/office/powerpoint/2010/main" val="1387560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Submittal Preparation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0240" y="1070027"/>
            <a:ext cx="11346010" cy="4683073"/>
          </a:xfrm>
        </p:spPr>
        <p:txBody>
          <a:bodyPr/>
          <a:lstStyle/>
          <a:p>
            <a:r>
              <a:rPr lang="en-US" sz="2800" dirty="0" smtClean="0"/>
              <a:t>Submittal deadline is Sept </a:t>
            </a:r>
            <a:r>
              <a:rPr lang="en-US" sz="2800" dirty="0" smtClean="0"/>
              <a:t>27</a:t>
            </a:r>
            <a:r>
              <a:rPr lang="en-US" sz="2800" dirty="0" smtClean="0"/>
              <a:t>, </a:t>
            </a:r>
            <a:r>
              <a:rPr lang="en-US" sz="2800" dirty="0" smtClean="0"/>
              <a:t>2019 at </a:t>
            </a:r>
            <a:r>
              <a:rPr lang="en-US" sz="2800" dirty="0" smtClean="0"/>
              <a:t>2:00 </a:t>
            </a:r>
            <a:r>
              <a:rPr lang="en-US" sz="2800" dirty="0" smtClean="0"/>
              <a:t>p.m.</a:t>
            </a:r>
          </a:p>
          <a:p>
            <a:r>
              <a:rPr lang="en-US" sz="2800" dirty="0" smtClean="0"/>
              <a:t>Solicitation number, solicitation name, date and time of the deadline should be clearly identified on the outside of the package.</a:t>
            </a:r>
          </a:p>
          <a:p>
            <a:r>
              <a:rPr lang="en-US" sz="2800" dirty="0" smtClean="0"/>
              <a:t>Deliver to 2800 U.S. Highway 281 North, Customer Service Building.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/>
              <a:t>Deliver to Counter Services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/>
              <a:t>SAWS recommends submitting proposal at least two (2) hours prior to the deadline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/>
              <a:t>Make arrangements early if mailing a response</a:t>
            </a:r>
          </a:p>
          <a:p>
            <a:r>
              <a:rPr lang="en-US" sz="2800" dirty="0" smtClean="0"/>
              <a:t>Late responses will not be accepted and will be returned unopened.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65780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Criteria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1330609" y="1479564"/>
          <a:ext cx="9457208" cy="35661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738648"/>
                <a:gridCol w="1875155"/>
                <a:gridCol w="1843405"/>
              </a:tblGrid>
              <a:tr h="24422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Criteria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Max</a:t>
                      </a:r>
                      <a:r>
                        <a:rPr lang="en-US" sz="2400" baseline="0" dirty="0" smtClean="0"/>
                        <a:t> Points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Max Pages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Team Experience and Qualifications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20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8</a:t>
                      </a:r>
                      <a:endParaRPr lang="en-US" sz="2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Similar Projects and Past Performance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25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</a:t>
                      </a:r>
                      <a:endParaRPr lang="en-US" sz="2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Project Approach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30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</a:t>
                      </a:r>
                      <a:endParaRPr lang="en-US" sz="2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Quality Management Plan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10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</a:t>
                      </a:r>
                      <a:endParaRPr lang="en-US" sz="2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Small,</a:t>
                      </a:r>
                      <a:r>
                        <a:rPr lang="en-US" sz="2400" baseline="0" dirty="0" smtClean="0"/>
                        <a:t> Minority, Woman, and Veteran-owned Business (SMWVB) Participation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15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Exhibit “B”</a:t>
                      </a:r>
                      <a:endParaRPr lang="en-US" sz="2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TOTAL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100</a:t>
                      </a:r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20</a:t>
                      </a:r>
                      <a:endParaRPr lang="en-US" sz="2400" b="1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6725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Criteria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51027"/>
            <a:ext cx="11488615" cy="4517382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Org. chart with proposed Key Personnel and Key </a:t>
            </a:r>
            <a:r>
              <a:rPr lang="en-US" sz="2400" dirty="0" err="1" smtClean="0"/>
              <a:t>Subconsultant</a:t>
            </a:r>
            <a:r>
              <a:rPr lang="en-US" sz="2400" dirty="0" smtClean="0"/>
              <a:t>(s) and percentage of time allocated for duration of project.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Describe team composition, role and responsibilities of team, teaming history, and proposed approach to ensure successful completion of project.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One (1) page resume each for: Project Manager (first), Design Team Lead(s), QA/QC Lead, Cost Estimator, Permitting Lead, SUE Lead, Geotechnical Lead, and Survey Lead  indicating experience with projects relevant to scope of services with the RFQ.</a:t>
            </a:r>
          </a:p>
          <a:p>
            <a:pPr marL="457200" lvl="1" indent="-457200">
              <a:buAutoNum type="arabicPeriod" startAt="4"/>
            </a:pPr>
            <a:r>
              <a:rPr lang="en-US" sz="2400" dirty="0" smtClean="0"/>
              <a:t>Complete Sub-Consultant Table to identify role of Respondent and </a:t>
            </a:r>
            <a:r>
              <a:rPr lang="en-US" sz="2400" dirty="0" err="1" smtClean="0"/>
              <a:t>Subconsultant</a:t>
            </a:r>
            <a:r>
              <a:rPr lang="en-US" sz="2400" dirty="0" smtClean="0"/>
              <a:t>(s) (e.g., design, permitting, SUE, survey, cost estimating, QA/QC, risk management, etc.)</a:t>
            </a:r>
            <a:endParaRPr lang="en-US" sz="2000" dirty="0" smtClean="0"/>
          </a:p>
        </p:txBody>
      </p:sp>
      <p:sp>
        <p:nvSpPr>
          <p:cNvPr id="4" name="Subtitle 3"/>
          <p:cNvSpPr>
            <a:spLocks noGrp="1"/>
          </p:cNvSpPr>
          <p:nvPr>
            <p:ph type="subTitle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Team Experience and Qualifications (20 points)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786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Criteria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51027"/>
            <a:ext cx="11246069" cy="467354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Using Project Table identify 5 similar projects </a:t>
            </a:r>
            <a:r>
              <a:rPr lang="en-US" sz="2400" b="1" dirty="0" smtClean="0"/>
              <a:t>completed</a:t>
            </a:r>
            <a:r>
              <a:rPr lang="en-US" sz="2400" dirty="0" smtClean="0"/>
              <a:t> within the past 5 years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 smtClean="0"/>
              <a:t>Three (3) Projects for Prime Consultant (without Key </a:t>
            </a:r>
            <a:r>
              <a:rPr lang="en-US" sz="2000" dirty="0" err="1" smtClean="0"/>
              <a:t>Subconsultant</a:t>
            </a:r>
            <a:r>
              <a:rPr lang="en-US" sz="2000" dirty="0" smtClean="0"/>
              <a:t>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 smtClean="0"/>
              <a:t>Two (2) Projects by Prime or Key </a:t>
            </a:r>
            <a:r>
              <a:rPr lang="en-US" sz="2000" dirty="0" err="1" smtClean="0"/>
              <a:t>Subconsultant</a:t>
            </a:r>
            <a:endParaRPr lang="en-US" sz="20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Proposed Key Personnel that must have worked on the projects are: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/>
              <a:t>Project Manager (Employee of Prime) – </a:t>
            </a:r>
            <a:r>
              <a:rPr lang="en-US" sz="2000" dirty="0" smtClean="0"/>
              <a:t>2 </a:t>
            </a:r>
            <a:r>
              <a:rPr lang="en-US" sz="2000" dirty="0"/>
              <a:t>of 5 Projects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/>
              <a:t>Design Team </a:t>
            </a:r>
            <a:r>
              <a:rPr lang="en-US" sz="2000" dirty="0" smtClean="0"/>
              <a:t>Leads – 3 of 5 Projects</a:t>
            </a:r>
            <a:endParaRPr lang="en-US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/>
              <a:t>QA/QC </a:t>
            </a:r>
            <a:r>
              <a:rPr lang="en-US" sz="2000" dirty="0" smtClean="0"/>
              <a:t>Lead – 3 of 5 Projects</a:t>
            </a:r>
            <a:endParaRPr lang="en-US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/>
              <a:t>Cost </a:t>
            </a:r>
            <a:r>
              <a:rPr lang="en-US" sz="2000" dirty="0" smtClean="0"/>
              <a:t>Estimator – 3 of 5 Projects</a:t>
            </a:r>
            <a:endParaRPr lang="en-US" sz="2000" dirty="0"/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If Key Subconsultants will perform a significant role, identify three (3) additional relevant similar projects </a:t>
            </a:r>
            <a:r>
              <a:rPr lang="en-US" sz="2400" b="1" dirty="0" smtClean="0"/>
              <a:t>completed</a:t>
            </a:r>
            <a:r>
              <a:rPr lang="en-US" sz="2400" dirty="0" smtClean="0"/>
              <a:t> within the past 5 years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 smtClean="0"/>
              <a:t>Identify Key Personnel, who are part of the proposed team, and roles and responsibilities for projects listed.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Similar Projects and Past Performance (25 points)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6689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Criteria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451027"/>
            <a:ext cx="11220844" cy="4517382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Narrative format with one (1</a:t>
            </a:r>
            <a:r>
              <a:rPr lang="en-US" sz="2400" dirty="0"/>
              <a:t>) 11” x 17” </a:t>
            </a:r>
            <a:r>
              <a:rPr lang="en-US" sz="2400" dirty="0" smtClean="0"/>
              <a:t>page </a:t>
            </a:r>
            <a:r>
              <a:rPr lang="en-US" sz="2400" dirty="0"/>
              <a:t>allowed</a:t>
            </a:r>
            <a:endParaRPr lang="en-US" sz="2400" dirty="0" smtClean="0"/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/>
              <a:t>Team’s </a:t>
            </a:r>
            <a:r>
              <a:rPr lang="en-US" sz="2400" dirty="0"/>
              <a:t>approach to managing risk between design related issues and </a:t>
            </a:r>
            <a:r>
              <a:rPr lang="en-US" sz="2400" dirty="0" smtClean="0"/>
              <a:t>constructability, as well as permits, coordination with stakeholders and external agencies, acquisition of easements, and maintaining schedule.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/>
              <a:t>Team’s alternative </a:t>
            </a:r>
            <a:r>
              <a:rPr lang="en-US" sz="2400" dirty="0"/>
              <a:t>innovative approaches to accomplish a more successful and </a:t>
            </a:r>
            <a:r>
              <a:rPr lang="en-US" sz="2400" dirty="0" smtClean="0"/>
              <a:t>timely project.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/>
              <a:t>High-level project schedule with milestones (11” x 17”, if desired for clarity).</a:t>
            </a:r>
            <a:endParaRPr lang="en-US" sz="24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Project Approach (Narrative) (30 points)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731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Oral Statements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endParaRPr lang="en-US" dirty="0"/>
          </a:p>
          <a:p>
            <a:pPr marL="0" indent="0" algn="just">
              <a:buNone/>
            </a:pPr>
            <a:r>
              <a:rPr lang="en-US" dirty="0"/>
              <a:t>Oral statements or discussion during the </a:t>
            </a:r>
            <a:r>
              <a:rPr lang="en-US" dirty="0" smtClean="0"/>
              <a:t>Pre-Submittal Meeting will </a:t>
            </a:r>
            <a:r>
              <a:rPr lang="en-US" dirty="0"/>
              <a:t>not be binding, nor will it change or affect </a:t>
            </a:r>
            <a:r>
              <a:rPr lang="en-US" dirty="0" smtClean="0"/>
              <a:t>the RFQ or the terms or conditions </a:t>
            </a:r>
            <a:r>
              <a:rPr lang="en-US" dirty="0"/>
              <a:t>within </a:t>
            </a:r>
            <a:r>
              <a:rPr lang="en-US" dirty="0" smtClean="0"/>
              <a:t>the contract. Changes</a:t>
            </a:r>
            <a:r>
              <a:rPr lang="en-US" dirty="0"/>
              <a:t>, if any, will be addressed in writing only via an Addendum.</a:t>
            </a: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Criteria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51027"/>
            <a:ext cx="11183007" cy="4517382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Narrative format with two (2) page limit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 smtClean="0"/>
              <a:t>Describe </a:t>
            </a:r>
            <a:r>
              <a:rPr lang="en-US" sz="2000" dirty="0"/>
              <a:t>QMP</a:t>
            </a:r>
            <a:endParaRPr lang="en-US" sz="2000" dirty="0" smtClean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 smtClean="0"/>
              <a:t>Overview of quality control (QC) and quality assurance (QA) process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 smtClean="0"/>
              <a:t>Plan for how design issues will be identified, tracked, and resolved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 smtClean="0"/>
              <a:t>Describe how independent QA/QC team will review deliverables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 smtClean="0"/>
              <a:t>QA/QC schedule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 smtClean="0"/>
              <a:t>Respondent’s role compared to SAWS’ role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 smtClean="0"/>
              <a:t>Approach to becoming familiar with local construction practices and requirements, standard products and material costs, local and regional market conditions, and conditions influencing design and construction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 smtClean="0"/>
              <a:t>Describe process to develop accurate and complete OPCCs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 smtClean="0"/>
              <a:t>Describe familiarity with AACE’s 17R-97 and 56R-08</a:t>
            </a:r>
            <a:endParaRPr lang="en-US" sz="20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Quality Management Plan (10 points)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009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949842"/>
            <a:ext cx="11183008" cy="4841920"/>
          </a:xfrm>
        </p:spPr>
        <p:txBody>
          <a:bodyPr/>
          <a:lstStyle/>
          <a:p>
            <a:r>
              <a:rPr lang="en-US" sz="2800" dirty="0" smtClean="0"/>
              <a:t>Statements of Qualifications received and reviewed for responsiveness</a:t>
            </a:r>
          </a:p>
          <a:p>
            <a:r>
              <a:rPr lang="en-US" sz="2800" dirty="0" smtClean="0"/>
              <a:t>Technical Evaluation Committee scores qualification statements based on established Evaluation Criteria</a:t>
            </a:r>
          </a:p>
          <a:p>
            <a:r>
              <a:rPr lang="en-US" sz="2800" dirty="0" smtClean="0"/>
              <a:t>Good Faith Effort Plan (GFEP) evaluated and scored</a:t>
            </a:r>
          </a:p>
          <a:p>
            <a:r>
              <a:rPr lang="en-US" sz="2800" dirty="0" smtClean="0"/>
              <a:t>Selection Committee will review scores and recommend award</a:t>
            </a:r>
          </a:p>
          <a:p>
            <a:pPr lvl="1"/>
            <a:r>
              <a:rPr lang="en-US" sz="2400" dirty="0" smtClean="0"/>
              <a:t>Interviews held, if necessary</a:t>
            </a:r>
          </a:p>
          <a:p>
            <a:r>
              <a:rPr lang="en-US" sz="2800" dirty="0" smtClean="0"/>
              <a:t>Negotiation with selected Consultant within fifteen (15) calendar days of receipt of Selection Letter</a:t>
            </a:r>
          </a:p>
          <a:p>
            <a:r>
              <a:rPr lang="en-US" sz="2800" dirty="0" smtClean="0"/>
              <a:t>Board Award</a:t>
            </a:r>
            <a:endParaRPr lang="en-US" sz="2800" dirty="0"/>
          </a:p>
          <a:p>
            <a:endParaRPr lang="en-US" sz="2400" dirty="0"/>
          </a:p>
        </p:txBody>
      </p:sp>
      <p:sp>
        <p:nvSpPr>
          <p:cNvPr id="5" name="Title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b="0" kern="1200" baseline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 smtClean="0"/>
              <a:t>Selection Process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843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Contract Requirements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09600" y="949842"/>
            <a:ext cx="11145170" cy="5122477"/>
          </a:xfrm>
        </p:spPr>
        <p:txBody>
          <a:bodyPr/>
          <a:lstStyle/>
          <a:p>
            <a:r>
              <a:rPr lang="en-US" dirty="0" smtClean="0"/>
              <a:t>Consultants will perform all project-related functions utilizing SAWS’ Contracts and Project Management System (CPMS)</a:t>
            </a:r>
          </a:p>
          <a:p>
            <a:pPr lvl="1"/>
            <a:r>
              <a:rPr lang="en-US" dirty="0" smtClean="0"/>
              <a:t>Including adhering to specified service levels for the processing of Submittals, RFIs RFPs, COs, and applications for payment (scratch sheet, schedule, and redlines)</a:t>
            </a:r>
            <a:endParaRPr lang="en-US" dirty="0"/>
          </a:p>
          <a:p>
            <a:r>
              <a:rPr lang="en-US" dirty="0" smtClean="0"/>
              <a:t>Design by selected consultant shall meet all of the latest applicable federal, state, </a:t>
            </a:r>
            <a:r>
              <a:rPr lang="en-US" dirty="0"/>
              <a:t>and local </a:t>
            </a:r>
            <a:r>
              <a:rPr lang="en-US" dirty="0" smtClean="0"/>
              <a:t>rules and regulations as well as SAWS’ standards and preferences.</a:t>
            </a:r>
          </a:p>
        </p:txBody>
      </p:sp>
    </p:spTree>
    <p:extLst>
      <p:ext uri="{BB962C8B-B14F-4D97-AF65-F5344CB8AC3E}">
        <p14:creationId xmlns:p14="http://schemas.microsoft.com/office/powerpoint/2010/main" val="3303696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1985" y="954769"/>
            <a:ext cx="11087560" cy="4474875"/>
          </a:xfrm>
        </p:spPr>
        <p:txBody>
          <a:bodyPr/>
          <a:lstStyle/>
          <a:p>
            <a:pPr algn="just"/>
            <a:r>
              <a:rPr lang="en-US" dirty="0" smtClean="0"/>
              <a:t>No </a:t>
            </a:r>
            <a:r>
              <a:rPr lang="en-US" dirty="0"/>
              <a:t>communication regarding </a:t>
            </a:r>
            <a:r>
              <a:rPr lang="en-US" dirty="0" smtClean="0"/>
              <a:t>the RFQ </a:t>
            </a:r>
            <a:r>
              <a:rPr lang="en-US" dirty="0"/>
              <a:t>with the following:  </a:t>
            </a:r>
          </a:p>
          <a:p>
            <a:pPr lvl="1" algn="just">
              <a:spcBef>
                <a:spcPts val="0"/>
              </a:spcBef>
              <a:buFont typeface="Gill Sans MT" panose="020B0502020104020203" pitchFamily="34" charset="0"/>
              <a:buChar char="–"/>
            </a:pPr>
            <a:r>
              <a:rPr lang="en-US" dirty="0"/>
              <a:t>SAWS Project Manager</a:t>
            </a:r>
          </a:p>
          <a:p>
            <a:pPr lvl="1" algn="just">
              <a:spcBef>
                <a:spcPts val="0"/>
              </a:spcBef>
              <a:buFont typeface="Gill Sans MT" panose="020B0502020104020203" pitchFamily="34" charset="0"/>
              <a:buChar char="–"/>
            </a:pPr>
            <a:r>
              <a:rPr lang="en-US" dirty="0" smtClean="0"/>
              <a:t>Any </a:t>
            </a:r>
            <a:r>
              <a:rPr lang="en-US" dirty="0"/>
              <a:t>other SAWS staff, managers, </a:t>
            </a:r>
            <a:r>
              <a:rPr lang="en-US" dirty="0" smtClean="0"/>
              <a:t>directors, </a:t>
            </a:r>
            <a:r>
              <a:rPr lang="en-US" dirty="0"/>
              <a:t>or VPs</a:t>
            </a:r>
          </a:p>
          <a:p>
            <a:pPr lvl="1" algn="just">
              <a:spcBef>
                <a:spcPts val="0"/>
              </a:spcBef>
              <a:buFont typeface="Gill Sans MT" panose="020B0502020104020203" pitchFamily="34" charset="0"/>
              <a:buChar char="–"/>
            </a:pPr>
            <a:r>
              <a:rPr lang="en-US" dirty="0"/>
              <a:t>City Council member or staff</a:t>
            </a:r>
          </a:p>
          <a:p>
            <a:pPr lvl="1" algn="just">
              <a:spcBef>
                <a:spcPts val="0"/>
              </a:spcBef>
              <a:buFont typeface="Gill Sans MT" panose="020B0502020104020203" pitchFamily="34" charset="0"/>
              <a:buChar char="–"/>
            </a:pPr>
            <a:r>
              <a:rPr lang="en-US" dirty="0"/>
              <a:t>SAWS Board of Trustees</a:t>
            </a:r>
          </a:p>
          <a:p>
            <a:r>
              <a:rPr lang="en-US" dirty="0" smtClean="0"/>
              <a:t>From </a:t>
            </a:r>
            <a:r>
              <a:rPr lang="en-US" dirty="0"/>
              <a:t>release of </a:t>
            </a:r>
            <a:r>
              <a:rPr lang="en-US" dirty="0" smtClean="0"/>
              <a:t>the RFQ </a:t>
            </a:r>
            <a:r>
              <a:rPr lang="en-US" dirty="0"/>
              <a:t>to Board </a:t>
            </a:r>
            <a:r>
              <a:rPr lang="en-US" dirty="0" smtClean="0"/>
              <a:t>Award</a:t>
            </a:r>
          </a:p>
          <a:p>
            <a:r>
              <a:rPr lang="en-US" dirty="0" smtClean="0"/>
              <a:t>Exceptions: SMWVB POC and RFQ POC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10455" y="269287"/>
            <a:ext cx="8542422" cy="685482"/>
          </a:xfrm>
        </p:spPr>
        <p:txBody>
          <a:bodyPr/>
          <a:lstStyle/>
          <a:p>
            <a:r>
              <a:rPr lang="en-US" dirty="0" smtClean="0"/>
              <a:t>Communication Reminders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244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7242" y="948464"/>
            <a:ext cx="10645140" cy="5114994"/>
          </a:xfrm>
        </p:spPr>
        <p:txBody>
          <a:bodyPr/>
          <a:lstStyle/>
          <a:p>
            <a:r>
              <a:rPr lang="en-US" dirty="0" smtClean="0"/>
              <a:t>Should be submitted no later than </a:t>
            </a:r>
            <a:r>
              <a:rPr lang="en-US" dirty="0" smtClean="0"/>
              <a:t>September 13, </a:t>
            </a:r>
            <a:r>
              <a:rPr lang="en-US" dirty="0" smtClean="0"/>
              <a:t>2019 by 4:00 PM (CDT)</a:t>
            </a:r>
          </a:p>
          <a:p>
            <a:r>
              <a:rPr lang="en-US" dirty="0" smtClean="0"/>
              <a:t>Must be submitted in writing:</a:t>
            </a:r>
          </a:p>
          <a:p>
            <a:pPr marL="0" indent="0" algn="ctr">
              <a:buNone/>
            </a:pPr>
            <a:endParaRPr lang="en-US" sz="2000" dirty="0" smtClean="0"/>
          </a:p>
          <a:p>
            <a:pPr marL="0" indent="0" algn="ctr">
              <a:spcBef>
                <a:spcPts val="0"/>
              </a:spcBef>
              <a:buNone/>
            </a:pPr>
            <a:r>
              <a:rPr lang="en-US" sz="2800" dirty="0" smtClean="0"/>
              <a:t>Contract Administration Department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800" dirty="0" smtClean="0"/>
              <a:t>San Antonio Water System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800" b="1" dirty="0" smtClean="0"/>
              <a:t>Roxanne Lockhart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800" dirty="0" smtClean="0">
                <a:solidFill>
                  <a:schemeClr val="tx1"/>
                </a:solidFill>
                <a:hlinkClick r:id="rId3"/>
              </a:rPr>
              <a:t>Roxanne.Lockhart@saws.org</a:t>
            </a:r>
            <a:endParaRPr lang="en-US" sz="2800" dirty="0" smtClean="0">
              <a:solidFill>
                <a:schemeClr val="tx1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2800" dirty="0" smtClean="0"/>
              <a:t>Fax: (210) 233-5218</a:t>
            </a:r>
            <a:endParaRPr lang="en-US" sz="28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07242" y="262982"/>
            <a:ext cx="8542422" cy="685482"/>
          </a:xfrm>
        </p:spPr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6344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38669" y="1760937"/>
            <a:ext cx="6096000" cy="212365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None/>
            </a:pPr>
            <a:r>
              <a:rPr lang="en-US" sz="6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PROJECT </a:t>
            </a:r>
          </a:p>
          <a:p>
            <a:pPr algn="ctr">
              <a:buNone/>
            </a:pPr>
            <a:r>
              <a:rPr lang="en-US" sz="6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OVERVIEW</a:t>
            </a:r>
          </a:p>
        </p:txBody>
      </p:sp>
    </p:spTree>
    <p:extLst>
      <p:ext uri="{BB962C8B-B14F-4D97-AF65-F5344CB8AC3E}">
        <p14:creationId xmlns:p14="http://schemas.microsoft.com/office/powerpoint/2010/main" val="3313758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949842"/>
            <a:ext cx="11056537" cy="4998782"/>
          </a:xfrm>
        </p:spPr>
        <p:txBody>
          <a:bodyPr/>
          <a:lstStyle/>
          <a:p>
            <a:r>
              <a:rPr lang="en-US" dirty="0" smtClean="0"/>
              <a:t>To procure professional engineering services necessary to develop construction documents to construct the proposed </a:t>
            </a:r>
            <a:r>
              <a:rPr lang="en-US" dirty="0" err="1" smtClean="0"/>
              <a:t>DeZavala</a:t>
            </a:r>
            <a:r>
              <a:rPr lang="en-US" dirty="0" smtClean="0"/>
              <a:t> Elevated Storage Tank, part of the water master plan improvements, and transition the project to construction (bid phase, Board award, and construction).</a:t>
            </a:r>
            <a:endParaRPr lang="en-US" dirty="0"/>
          </a:p>
          <a:p>
            <a:r>
              <a:rPr lang="en-US" dirty="0" smtClean="0"/>
              <a:t>Project must be managed, designed and constructed with the highest regard for cost, schedule and quality.</a:t>
            </a:r>
          </a:p>
        </p:txBody>
      </p:sp>
      <p:sp>
        <p:nvSpPr>
          <p:cNvPr id="5" name="Title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b="0" kern="1200" baseline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 smtClean="0"/>
              <a:t>RFQ Objective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0409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b="0" kern="1200" baseline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 smtClean="0"/>
              <a:t>Overview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490" y="949842"/>
            <a:ext cx="7761621" cy="5203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481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Considerations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09599" y="949841"/>
            <a:ext cx="11132558" cy="5167179"/>
          </a:xfrm>
        </p:spPr>
        <p:txBody>
          <a:bodyPr/>
          <a:lstStyle/>
          <a:p>
            <a:r>
              <a:rPr lang="en-US" sz="2800" dirty="0" smtClean="0"/>
              <a:t>Quality of Plans, Specifications, and Cost Estimates</a:t>
            </a:r>
          </a:p>
          <a:p>
            <a:r>
              <a:rPr lang="en-US" sz="2800" dirty="0" smtClean="0"/>
              <a:t>Schedule and effective project delivery </a:t>
            </a:r>
          </a:p>
          <a:p>
            <a:r>
              <a:rPr lang="en-US" sz="2800" dirty="0" smtClean="0"/>
              <a:t>Methods of construction</a:t>
            </a:r>
          </a:p>
          <a:p>
            <a:r>
              <a:rPr lang="en-US" sz="2800" dirty="0" smtClean="0"/>
              <a:t>Coordination with other agencies (e.g., COSA, Bexar County, </a:t>
            </a:r>
            <a:r>
              <a:rPr lang="en-US" sz="2800" dirty="0" err="1" smtClean="0"/>
              <a:t>TxDOT</a:t>
            </a:r>
            <a:r>
              <a:rPr lang="en-US" sz="2800" dirty="0" smtClean="0"/>
              <a:t>)</a:t>
            </a:r>
          </a:p>
          <a:p>
            <a:r>
              <a:rPr lang="en-US" sz="2800" dirty="0" smtClean="0"/>
              <a:t>ROEs, Easements, and ROW, as needed (Tank drainage piping)</a:t>
            </a:r>
          </a:p>
          <a:p>
            <a:r>
              <a:rPr lang="en-US" sz="2800" dirty="0" smtClean="0"/>
              <a:t>SUE - Identification of utilities (above and below ground)</a:t>
            </a:r>
          </a:p>
          <a:p>
            <a:r>
              <a:rPr lang="en-US" sz="2800" dirty="0" smtClean="0"/>
              <a:t>Surveys and topographic information (QA/QC)</a:t>
            </a:r>
          </a:p>
          <a:p>
            <a:r>
              <a:rPr lang="en-US" sz="2800" dirty="0" smtClean="0"/>
              <a:t>Contractor Access, Project Sequencing, and Construction Milestones</a:t>
            </a:r>
          </a:p>
          <a:p>
            <a:r>
              <a:rPr lang="en-US" sz="2800" dirty="0" smtClean="0"/>
              <a:t>Impacts to residents and businesses</a:t>
            </a:r>
          </a:p>
          <a:p>
            <a:r>
              <a:rPr lang="en-US" sz="2800" dirty="0" smtClean="0"/>
              <a:t>Pavement and surface restoration, as needed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68522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 Estimates – Design Phase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09600" y="1554937"/>
            <a:ext cx="10972800" cy="451738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Consultant must develop Engineer’s Opinion of Probable Construction Costs (OPCC) for each phase (30%, 60%, 90%, and 100%) of the project as per the recommendations of AACE International as described in Recommended Practices No. 17R-97 and 56R-08.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9550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274380"/>
            <a:ext cx="4655737" cy="3644461"/>
          </a:xfrm>
        </p:spPr>
        <p:txBody>
          <a:bodyPr/>
          <a:lstStyle/>
          <a:p>
            <a:r>
              <a:rPr lang="en-US" dirty="0" smtClean="0"/>
              <a:t>SMWVB</a:t>
            </a:r>
          </a:p>
          <a:p>
            <a:r>
              <a:rPr lang="en-US" dirty="0" smtClean="0"/>
              <a:t>Key Dates</a:t>
            </a:r>
            <a:endParaRPr lang="en-US" dirty="0"/>
          </a:p>
          <a:p>
            <a:r>
              <a:rPr lang="en-US" dirty="0" smtClean="0"/>
              <a:t>Addendums</a:t>
            </a:r>
          </a:p>
          <a:p>
            <a:r>
              <a:rPr lang="en-US" dirty="0" smtClean="0"/>
              <a:t>Submittal Preparation</a:t>
            </a:r>
          </a:p>
          <a:p>
            <a:r>
              <a:rPr lang="en-US" dirty="0" smtClean="0"/>
              <a:t>Evaluation Criteria</a:t>
            </a:r>
          </a:p>
          <a:p>
            <a:r>
              <a:rPr lang="en-US" dirty="0" smtClean="0"/>
              <a:t>Selection Process</a:t>
            </a:r>
            <a:endParaRPr lang="en-US" dirty="0"/>
          </a:p>
        </p:txBody>
      </p:sp>
      <p:sp>
        <p:nvSpPr>
          <p:cNvPr id="5" name="Title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b="0" kern="1200" baseline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 smtClean="0"/>
              <a:t>Presentation Overview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147923" y="1276052"/>
            <a:ext cx="5234779" cy="406105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dirty="0" smtClean="0"/>
              <a:t>Contract Requirements</a:t>
            </a:r>
            <a:endParaRPr lang="en-US" dirty="0"/>
          </a:p>
          <a:p>
            <a:pPr fontAlgn="auto">
              <a:spcAft>
                <a:spcPts val="0"/>
              </a:spcAft>
            </a:pPr>
            <a:r>
              <a:rPr lang="en-US" dirty="0" smtClean="0"/>
              <a:t>Communication Reminders</a:t>
            </a:r>
          </a:p>
          <a:p>
            <a:pPr fontAlgn="auto">
              <a:spcAft>
                <a:spcPts val="0"/>
              </a:spcAft>
            </a:pPr>
            <a:r>
              <a:rPr lang="en-US" dirty="0" smtClean="0"/>
              <a:t>Questions</a:t>
            </a:r>
          </a:p>
          <a:p>
            <a:pPr fontAlgn="auto">
              <a:spcAft>
                <a:spcPts val="0"/>
              </a:spcAft>
            </a:pPr>
            <a:r>
              <a:rPr lang="en-US" dirty="0" smtClean="0"/>
              <a:t>RFQ Objective</a:t>
            </a:r>
          </a:p>
          <a:p>
            <a:pPr fontAlgn="auto">
              <a:spcAft>
                <a:spcPts val="0"/>
              </a:spcAft>
            </a:pPr>
            <a:r>
              <a:rPr lang="en-US" dirty="0" smtClean="0"/>
              <a:t>Project Overview</a:t>
            </a:r>
            <a:endParaRPr lang="en-US" dirty="0"/>
          </a:p>
          <a:p>
            <a:pPr fontAlgn="auto">
              <a:spcAft>
                <a:spcPts val="0"/>
              </a:spcAft>
            </a:pPr>
            <a:r>
              <a:rPr lang="en-US" dirty="0" smtClean="0"/>
              <a:t>Key Considerations</a:t>
            </a:r>
          </a:p>
          <a:p>
            <a:pPr fontAlgn="auto">
              <a:spcAft>
                <a:spcPts val="0"/>
              </a:spcAft>
            </a:pPr>
            <a:r>
              <a:rPr lang="en-US" dirty="0" smtClean="0"/>
              <a:t>Cost Estimates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361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 Estimates – Design Phase</a:t>
            </a:r>
            <a:endParaRPr lang="en-US" dirty="0"/>
          </a:p>
        </p:txBody>
      </p:sp>
      <p:sp>
        <p:nvSpPr>
          <p:cNvPr id="4" name="Title 4"/>
          <p:cNvSpPr txBox="1">
            <a:spLocks/>
          </p:cNvSpPr>
          <p:nvPr/>
        </p:nvSpPr>
        <p:spPr>
          <a:xfrm>
            <a:off x="609599" y="1005853"/>
            <a:ext cx="10993822" cy="67520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b="0" kern="1200" baseline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Consultants to develop OPCCs for each design phase as follows:</a:t>
            </a:r>
            <a:endParaRPr lang="en-US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4429447"/>
              </p:ext>
            </p:extLst>
          </p:nvPr>
        </p:nvGraphicFramePr>
        <p:xfrm>
          <a:off x="2111035" y="2048818"/>
          <a:ext cx="8387024" cy="347458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944167"/>
                <a:gridCol w="2647182"/>
                <a:gridCol w="2795675"/>
              </a:tblGrid>
              <a:tr h="67042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Design Phase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Estimate Class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Expected Accuracy Range</a:t>
                      </a:r>
                      <a:endParaRPr lang="en-US" dirty="0"/>
                    </a:p>
                  </a:txBody>
                  <a:tcPr/>
                </a:tc>
              </a:tr>
              <a:tr h="67042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30% Design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Class 3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L: -5% to -15%</a:t>
                      </a:r>
                    </a:p>
                    <a:p>
                      <a:pPr algn="ctr"/>
                      <a:r>
                        <a:rPr lang="en-US" sz="2000" dirty="0" smtClean="0"/>
                        <a:t>H: +10% to +20%</a:t>
                      </a:r>
                      <a:endParaRPr lang="en-US" sz="2000" dirty="0"/>
                    </a:p>
                  </a:txBody>
                  <a:tcPr/>
                </a:tc>
              </a:tr>
              <a:tr h="52365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60% Design 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Class 2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L: -5% to -10%</a:t>
                      </a:r>
                    </a:p>
                    <a:p>
                      <a:pPr algn="ctr"/>
                      <a:r>
                        <a:rPr lang="en-US" sz="2000" dirty="0" smtClean="0"/>
                        <a:t>H: +5% to +15%</a:t>
                      </a:r>
                    </a:p>
                  </a:txBody>
                  <a:tcPr/>
                </a:tc>
              </a:tr>
              <a:tr h="56619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90% Design 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Class 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L: -3% to -5%</a:t>
                      </a:r>
                    </a:p>
                    <a:p>
                      <a:pPr algn="ctr"/>
                      <a:r>
                        <a:rPr lang="en-US" sz="2000" dirty="0" smtClean="0"/>
                        <a:t>H: +3% to +10%</a:t>
                      </a:r>
                      <a:endParaRPr lang="en-US" sz="2000" dirty="0"/>
                    </a:p>
                  </a:txBody>
                  <a:tcPr/>
                </a:tc>
              </a:tr>
              <a:tr h="67042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Bid Documents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Class 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L: -3% to -5%</a:t>
                      </a:r>
                    </a:p>
                    <a:p>
                      <a:pPr algn="ctr"/>
                      <a:r>
                        <a:rPr lang="en-US" sz="2000" dirty="0" smtClean="0"/>
                        <a:t>H: +3% to +10%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5349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 Estimates – Construction Phase</a:t>
            </a:r>
            <a:endParaRPr lang="en-US" dirty="0"/>
          </a:p>
        </p:txBody>
      </p:sp>
      <p:sp>
        <p:nvSpPr>
          <p:cNvPr id="4" name="Title 4"/>
          <p:cNvSpPr txBox="1">
            <a:spLocks/>
          </p:cNvSpPr>
          <p:nvPr/>
        </p:nvSpPr>
        <p:spPr>
          <a:xfrm>
            <a:off x="609599" y="949842"/>
            <a:ext cx="11176702" cy="367508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b="0" kern="1200" baseline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Consultants must provide independent cost estimates (ICEs) based on the </a:t>
            </a:r>
            <a:r>
              <a:rPr lang="en-US" sz="3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RSMeans</a:t>
            </a:r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method of cost estimating by using the most current </a:t>
            </a:r>
            <a:r>
              <a:rPr lang="en-US" sz="3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RSMeans</a:t>
            </a:r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publication, with the appropriate adjustments for the location cost factors and the applicable overhead and profit percentages.</a:t>
            </a:r>
          </a:p>
          <a:p>
            <a:pPr fontAlgn="auto">
              <a:spcAft>
                <a:spcPts val="0"/>
              </a:spcAft>
            </a:pPr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These cost estimates are due on or before a Request for Proposal (RFP) is required from the SAWS contractor.</a:t>
            </a:r>
            <a:endParaRPr lang="en-US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4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8917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948474" y="1875453"/>
            <a:ext cx="645414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96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SMWVB</a:t>
            </a:r>
          </a:p>
        </p:txBody>
      </p:sp>
    </p:spTree>
    <p:extLst>
      <p:ext uri="{BB962C8B-B14F-4D97-AF65-F5344CB8AC3E}">
        <p14:creationId xmlns:p14="http://schemas.microsoft.com/office/powerpoint/2010/main" val="22821462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Aspirational SMWVB Goal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67634" y="1670732"/>
            <a:ext cx="10656732" cy="3316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839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5"/>
          <p:cNvSpPr>
            <a:spLocks noGrp="1"/>
          </p:cNvSpPr>
          <p:nvPr>
            <p:ph idx="1"/>
          </p:nvPr>
        </p:nvSpPr>
        <p:spPr>
          <a:xfrm>
            <a:off x="609599" y="1171575"/>
            <a:ext cx="10972800" cy="4660446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/>
              <a:t>SMWVB </a:t>
            </a:r>
            <a:r>
              <a:rPr lang="en-US" sz="2800" dirty="0"/>
              <a:t>Certification accepted from the following </a:t>
            </a:r>
            <a:r>
              <a:rPr lang="en-US" sz="2800" dirty="0" smtClean="0"/>
              <a:t>entities: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South </a:t>
            </a:r>
            <a:r>
              <a:rPr lang="en-US" sz="2400" dirty="0"/>
              <a:t>Central Texas Regional Certification </a:t>
            </a:r>
            <a:r>
              <a:rPr lang="en-US" sz="2400" dirty="0" smtClean="0"/>
              <a:t>Agency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Texas </a:t>
            </a:r>
            <a:r>
              <a:rPr lang="en-US" sz="2400" dirty="0"/>
              <a:t>H.U.B</a:t>
            </a:r>
            <a:r>
              <a:rPr lang="en-US" sz="2400" dirty="0" smtClean="0"/>
              <a:t>.</a:t>
            </a:r>
          </a:p>
          <a:p>
            <a:pPr marL="400050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/>
              <a:t>RFQ Scoring:</a:t>
            </a:r>
          </a:p>
          <a:p>
            <a:pPr marL="800100" lvl="1">
              <a:spcBef>
                <a:spcPts val="0"/>
              </a:spcBef>
            </a:pPr>
            <a:r>
              <a:rPr lang="en-US" sz="2400" dirty="0" smtClean="0"/>
              <a:t>Up to 15 Points</a:t>
            </a:r>
          </a:p>
          <a:p>
            <a:pPr marL="800100" lvl="1">
              <a:spcBef>
                <a:spcPts val="0"/>
              </a:spcBef>
            </a:pPr>
            <a:r>
              <a:rPr lang="en-US" sz="2400" dirty="0" smtClean="0"/>
              <a:t>Local Office</a:t>
            </a:r>
          </a:p>
          <a:p>
            <a:pPr marL="800100" lvl="1">
              <a:spcBef>
                <a:spcPts val="0"/>
              </a:spcBef>
            </a:pPr>
            <a:r>
              <a:rPr lang="en-US" sz="2400" dirty="0" smtClean="0"/>
              <a:t>Small Business Enterprise (SBE)</a:t>
            </a:r>
          </a:p>
          <a:p>
            <a:pPr marL="800100" lvl="1">
              <a:spcBef>
                <a:spcPts val="0"/>
              </a:spcBef>
            </a:pPr>
            <a:r>
              <a:rPr lang="en-US" sz="2400" dirty="0" smtClean="0"/>
              <a:t>Minority Business Enterprise (MBE) (Includes ABE, AABE, HABE and NABE) (NABE)</a:t>
            </a:r>
          </a:p>
          <a:p>
            <a:pPr marL="800100" lvl="1">
              <a:spcBef>
                <a:spcPts val="0"/>
              </a:spcBef>
            </a:pPr>
            <a:r>
              <a:rPr lang="en-US" sz="2400" dirty="0" smtClean="0"/>
              <a:t>Woman-owned Business Enterprise (WBEs):  </a:t>
            </a:r>
            <a:r>
              <a:rPr lang="en-US" sz="2400" dirty="0"/>
              <a:t>(Includes ABE, AABE, </a:t>
            </a:r>
            <a:r>
              <a:rPr lang="en-US" sz="2400" dirty="0" smtClean="0"/>
              <a:t>Caucasian, HABE </a:t>
            </a:r>
            <a:r>
              <a:rPr lang="en-US" sz="2400" dirty="0"/>
              <a:t>and NABE)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SMWVB Requirements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439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Good Faith Effort Plan (GFEP) FAQs</a:t>
            </a:r>
            <a:br>
              <a:rPr lang="en-US" dirty="0"/>
            </a:br>
            <a:endParaRPr lang="en-US" dirty="0"/>
          </a:p>
        </p:txBody>
      </p:sp>
      <p:sp>
        <p:nvSpPr>
          <p:cNvPr id="4" name="Content Placeholder 4"/>
          <p:cNvSpPr txBox="1">
            <a:spLocks noGrp="1"/>
          </p:cNvSpPr>
          <p:nvPr>
            <p:ph idx="1"/>
          </p:nvPr>
        </p:nvSpPr>
        <p:spPr>
          <a:xfrm>
            <a:off x="260985" y="1163783"/>
            <a:ext cx="1167002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-396875">
              <a:spcBef>
                <a:spcPts val="0"/>
              </a:spcBef>
            </a:pPr>
            <a:r>
              <a:rPr lang="en-US" sz="1800" b="1" dirty="0" smtClean="0"/>
              <a:t>Q: </a:t>
            </a:r>
            <a:r>
              <a:rPr lang="en-US" sz="1800" b="1" dirty="0"/>
              <a:t>Is the </a:t>
            </a:r>
            <a:r>
              <a:rPr lang="en-US" sz="1800" b="1" dirty="0" smtClean="0"/>
              <a:t>40% SMWB </a:t>
            </a:r>
            <a:r>
              <a:rPr lang="en-US" sz="1800" b="1" dirty="0"/>
              <a:t>goal mandatory?</a:t>
            </a:r>
          </a:p>
          <a:p>
            <a:pPr marL="738188">
              <a:spcBef>
                <a:spcPts val="0"/>
              </a:spcBef>
              <a:buNone/>
            </a:pPr>
            <a:r>
              <a:rPr lang="en-US" sz="1800" dirty="0"/>
              <a:t>A: </a:t>
            </a:r>
            <a:r>
              <a:rPr lang="en-US" sz="1800" dirty="0" smtClean="0"/>
              <a:t> No</a:t>
            </a:r>
            <a:r>
              <a:rPr lang="en-US" sz="1800" dirty="0"/>
              <a:t>, but </a:t>
            </a:r>
            <a:r>
              <a:rPr lang="en-US" sz="1800" dirty="0" smtClean="0"/>
              <a:t>it is weighed in the selection criteria, and SAWS asks Respondents </a:t>
            </a:r>
            <a:r>
              <a:rPr lang="en-US" sz="1800" dirty="0"/>
              <a:t>to do their best with good faith outreach efforts. </a:t>
            </a:r>
            <a:r>
              <a:rPr lang="en-US" sz="1800" dirty="0" smtClean="0"/>
              <a:t>If </a:t>
            </a:r>
            <a:r>
              <a:rPr lang="en-US" sz="1800" dirty="0"/>
              <a:t>the goal is not met, proof of outreach efforts is required with the </a:t>
            </a:r>
            <a:r>
              <a:rPr lang="en-US" sz="1800" dirty="0" smtClean="0"/>
              <a:t>submittal.</a:t>
            </a:r>
            <a:endParaRPr lang="en-US" sz="1800" dirty="0"/>
          </a:p>
          <a:p>
            <a:pPr>
              <a:spcBef>
                <a:spcPts val="0"/>
              </a:spcBef>
              <a:buNone/>
            </a:pPr>
            <a:endParaRPr lang="en-US" sz="1800" dirty="0" smtClean="0"/>
          </a:p>
          <a:p>
            <a:pPr>
              <a:spcBef>
                <a:spcPts val="0"/>
              </a:spcBef>
              <a:buNone/>
            </a:pPr>
            <a:endParaRPr lang="en-US" sz="1800" dirty="0"/>
          </a:p>
          <a:p>
            <a:pPr marL="0" indent="-396875">
              <a:spcBef>
                <a:spcPts val="0"/>
              </a:spcBef>
            </a:pPr>
            <a:r>
              <a:rPr lang="en-US" sz="1800" b="1" dirty="0" smtClean="0"/>
              <a:t>Q: </a:t>
            </a:r>
            <a:r>
              <a:rPr lang="en-US" sz="1800" b="1" dirty="0"/>
              <a:t>What if I am having trouble finding </a:t>
            </a:r>
            <a:r>
              <a:rPr lang="en-US" sz="1800" b="1" dirty="0" smtClean="0"/>
              <a:t>SMWB subconsultants?</a:t>
            </a:r>
            <a:endParaRPr lang="en-US" sz="1800" b="1" dirty="0"/>
          </a:p>
          <a:p>
            <a:pPr marL="738188">
              <a:spcBef>
                <a:spcPts val="0"/>
              </a:spcBef>
              <a:buNone/>
            </a:pPr>
            <a:r>
              <a:rPr lang="en-US" sz="1800" dirty="0"/>
              <a:t>A: </a:t>
            </a:r>
            <a:r>
              <a:rPr lang="en-US" sz="1800" dirty="0" smtClean="0"/>
              <a:t> Please </a:t>
            </a:r>
            <a:r>
              <a:rPr lang="en-US" sz="1800" dirty="0"/>
              <a:t>email the SMWVB Program </a:t>
            </a:r>
            <a:r>
              <a:rPr lang="en-US" sz="1800" dirty="0" smtClean="0"/>
              <a:t>Manager with </a:t>
            </a:r>
            <a:r>
              <a:rPr lang="en-US" sz="1800" dirty="0"/>
              <a:t>the scopes of work you are seeking. </a:t>
            </a:r>
            <a:r>
              <a:rPr lang="en-US" sz="1800" dirty="0" smtClean="0"/>
              <a:t> You </a:t>
            </a:r>
            <a:r>
              <a:rPr lang="en-US" sz="1800" dirty="0"/>
              <a:t>will receive lists of local SMWVB-certified firms to </a:t>
            </a:r>
            <a:r>
              <a:rPr lang="en-US" sz="1800" dirty="0" smtClean="0"/>
              <a:t>contact from the SCTRCA database.</a:t>
            </a:r>
            <a:endParaRPr lang="en-US" sz="1800" dirty="0"/>
          </a:p>
          <a:p>
            <a:pPr>
              <a:spcBef>
                <a:spcPts val="0"/>
              </a:spcBef>
              <a:buNone/>
            </a:pPr>
            <a:endParaRPr lang="en-US" sz="1800" dirty="0" smtClean="0"/>
          </a:p>
          <a:p>
            <a:pPr>
              <a:spcBef>
                <a:spcPts val="0"/>
              </a:spcBef>
              <a:buNone/>
            </a:pPr>
            <a:endParaRPr lang="en-US" sz="1800" dirty="0"/>
          </a:p>
          <a:p>
            <a:pPr marL="0" indent="395288">
              <a:spcBef>
                <a:spcPts val="0"/>
              </a:spcBef>
              <a:tabLst>
                <a:tab pos="628650" algn="l"/>
              </a:tabLst>
            </a:pPr>
            <a:r>
              <a:rPr lang="en-US" sz="1800" b="1" dirty="0" smtClean="0"/>
              <a:t>Q: </a:t>
            </a:r>
            <a:r>
              <a:rPr lang="en-US" sz="1800" b="1" dirty="0"/>
              <a:t>What if my business is </a:t>
            </a:r>
            <a:r>
              <a:rPr lang="en-US" sz="1800" b="1" dirty="0" smtClean="0"/>
              <a:t>SMWB-certified</a:t>
            </a:r>
            <a:r>
              <a:rPr lang="en-US" sz="1800" b="1" dirty="0"/>
              <a:t>? </a:t>
            </a:r>
            <a:endParaRPr lang="en-US" sz="1800" b="1" dirty="0" smtClean="0"/>
          </a:p>
          <a:p>
            <a:pPr marL="0" indent="0">
              <a:spcBef>
                <a:spcPts val="0"/>
              </a:spcBef>
              <a:buNone/>
              <a:tabLst>
                <a:tab pos="628650" algn="l"/>
              </a:tabLst>
            </a:pPr>
            <a:r>
              <a:rPr lang="en-US" sz="1800" b="1" dirty="0"/>
              <a:t>	</a:t>
            </a:r>
            <a:r>
              <a:rPr lang="en-US" sz="1800" dirty="0" smtClean="0"/>
              <a:t>A</a:t>
            </a:r>
            <a:r>
              <a:rPr lang="en-US" sz="1800" dirty="0"/>
              <a:t>: </a:t>
            </a:r>
            <a:r>
              <a:rPr lang="en-US" sz="1800" dirty="0" smtClean="0"/>
              <a:t> If </a:t>
            </a:r>
            <a:r>
              <a:rPr lang="en-US" sz="1800" dirty="0"/>
              <a:t>your firm is </a:t>
            </a:r>
            <a:r>
              <a:rPr lang="en-US" sz="1800" dirty="0" smtClean="0"/>
              <a:t>SMWB-certified</a:t>
            </a:r>
            <a:r>
              <a:rPr lang="en-US" sz="1800" dirty="0"/>
              <a:t>, you will most likely meet the goal. However, the GFEP is a required document, and </a:t>
            </a:r>
            <a:r>
              <a:rPr lang="en-US" sz="1800" dirty="0" smtClean="0"/>
              <a:t>	a </a:t>
            </a:r>
            <a:r>
              <a:rPr lang="en-US" sz="1800" dirty="0"/>
              <a:t>good faith outreach effort is still necessary</a:t>
            </a:r>
            <a:r>
              <a:rPr lang="en-US" sz="1800" dirty="0" smtClean="0"/>
              <a:t>.</a:t>
            </a:r>
          </a:p>
          <a:p>
            <a:pPr marL="738188">
              <a:spcBef>
                <a:spcPts val="0"/>
              </a:spcBef>
              <a:buNone/>
            </a:pPr>
            <a:endParaRPr lang="en-US" sz="1800" dirty="0" smtClean="0"/>
          </a:p>
          <a:p>
            <a:pPr marL="738188">
              <a:spcBef>
                <a:spcPts val="0"/>
              </a:spcBef>
              <a:buNone/>
            </a:pPr>
            <a:endParaRPr lang="en-US" sz="1800" dirty="0" smtClean="0"/>
          </a:p>
          <a:p>
            <a:pPr marL="0" indent="395288">
              <a:spcBef>
                <a:spcPts val="0"/>
              </a:spcBef>
              <a:tabLst>
                <a:tab pos="628650" algn="l"/>
              </a:tabLst>
            </a:pPr>
            <a:r>
              <a:rPr lang="en-US" sz="1800" b="1" dirty="0"/>
              <a:t>Q: </a:t>
            </a:r>
            <a:r>
              <a:rPr lang="en-US" sz="1800" b="1" dirty="0" smtClean="0"/>
              <a:t>Do </a:t>
            </a:r>
            <a:r>
              <a:rPr lang="en-US" sz="1800" b="1" dirty="0"/>
              <a:t>I need to </a:t>
            </a:r>
            <a:r>
              <a:rPr lang="en-US" sz="1800" b="1" dirty="0" smtClean="0"/>
              <a:t>include all subconsultants in the GFEP, or just SMWB-certified subconsultants?</a:t>
            </a:r>
            <a:endParaRPr lang="en-US" sz="1800" b="1" dirty="0"/>
          </a:p>
          <a:p>
            <a:pPr marL="738188">
              <a:spcBef>
                <a:spcPts val="0"/>
              </a:spcBef>
              <a:buNone/>
            </a:pPr>
            <a:r>
              <a:rPr lang="en-US" sz="1800" dirty="0"/>
              <a:t>A:  </a:t>
            </a:r>
            <a:r>
              <a:rPr lang="en-US" sz="1800" dirty="0" smtClean="0"/>
              <a:t>All subconsultants need to be included in the GFEP.  The GFEP and organizational chart need to match.</a:t>
            </a:r>
            <a:endParaRPr lang="en-US" sz="1800" dirty="0"/>
          </a:p>
          <a:p>
            <a:pPr>
              <a:spcBef>
                <a:spcPts val="0"/>
              </a:spcBef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820899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4867" y="274638"/>
            <a:ext cx="11389896" cy="675204"/>
          </a:xfrm>
        </p:spPr>
        <p:txBody>
          <a:bodyPr>
            <a:noAutofit/>
          </a:bodyPr>
          <a:lstStyle/>
          <a:p>
            <a:r>
              <a:rPr lang="en-US" dirty="0" smtClean="0"/>
              <a:t>Post Award: S.P.U.R. System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080" t="12564" r="1388"/>
          <a:stretch/>
        </p:blipFill>
        <p:spPr>
          <a:xfrm>
            <a:off x="1748790" y="1913978"/>
            <a:ext cx="8846820" cy="4257233"/>
          </a:xfrm>
          <a:prstGeom prst="rect">
            <a:avLst/>
          </a:prstGeom>
        </p:spPr>
      </p:pic>
      <p:sp>
        <p:nvSpPr>
          <p:cNvPr id="4" name="Subtitle 3"/>
          <p:cNvSpPr>
            <a:spLocks noGrp="1"/>
          </p:cNvSpPr>
          <p:nvPr>
            <p:ph type="subTitle" idx="13"/>
          </p:nvPr>
        </p:nvSpPr>
        <p:spPr>
          <a:xfrm>
            <a:off x="604867" y="949842"/>
            <a:ext cx="11036391" cy="945218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Subconsultant Payment Tracking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Subconsultant addition, substitution, or removal requests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002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174" y="268826"/>
            <a:ext cx="11389896" cy="675204"/>
          </a:xfrm>
        </p:spPr>
        <p:txBody>
          <a:bodyPr/>
          <a:lstStyle/>
          <a:p>
            <a:r>
              <a:rPr lang="en-US" dirty="0" smtClean="0"/>
              <a:t>SMWVB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8179" y="1125856"/>
            <a:ext cx="11070283" cy="4940264"/>
          </a:xfrm>
        </p:spPr>
        <p:txBody>
          <a:bodyPr/>
          <a:lstStyle/>
          <a:p>
            <a:pPr algn="just"/>
            <a:r>
              <a:rPr lang="en-US" sz="2800" dirty="0" smtClean="0"/>
              <a:t>Questions </a:t>
            </a:r>
            <a:r>
              <a:rPr lang="en-US" sz="2800" dirty="0"/>
              <a:t>related to the SMWVB Program, completion of the Good Faith Effort Plan (GFEP), or scoring of the GFEP may be directed to the SMWVB Program </a:t>
            </a:r>
            <a:r>
              <a:rPr lang="en-US" sz="2800" dirty="0" smtClean="0"/>
              <a:t>Manager </a:t>
            </a:r>
            <a:r>
              <a:rPr lang="en-US" sz="2800" dirty="0"/>
              <a:t>until the RFQ is due. </a:t>
            </a:r>
            <a:endParaRPr lang="en-US" sz="2800" dirty="0" smtClean="0"/>
          </a:p>
          <a:p>
            <a:pPr marL="0" indent="0" algn="ctr">
              <a:buNone/>
            </a:pPr>
            <a:endParaRPr lang="en-US" sz="2800" dirty="0"/>
          </a:p>
          <a:p>
            <a:pPr marL="0" indent="0" algn="ctr">
              <a:buNone/>
            </a:pPr>
            <a:r>
              <a:rPr lang="en-US" sz="2400" b="1" dirty="0" smtClean="0"/>
              <a:t>Marisol </a:t>
            </a:r>
            <a:r>
              <a:rPr lang="en-US" sz="2400" b="1" dirty="0"/>
              <a:t>V. Robles</a:t>
            </a:r>
          </a:p>
          <a:p>
            <a:pPr marL="0" indent="0" algn="ctr">
              <a:buNone/>
            </a:pPr>
            <a:r>
              <a:rPr lang="en-US" sz="2400" dirty="0"/>
              <a:t>SMWVB Program Manager</a:t>
            </a:r>
          </a:p>
          <a:p>
            <a:pPr marL="0" indent="0" algn="ctr">
              <a:buNone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Email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: 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hlinkClick r:id="rId2"/>
              </a:rPr>
              <a:t>Marisol.Robles@saws.org</a:t>
            </a:r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2400" dirty="0"/>
              <a:t>Telephone: </a:t>
            </a:r>
            <a:r>
              <a:rPr lang="en-US" sz="2400" dirty="0" smtClean="0"/>
              <a:t>(210) 233-3420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2462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alPPT_DRAFT1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 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OfficalPPT_DRAFT1A</Template>
  <TotalTime>12777</TotalTime>
  <Words>1806</Words>
  <Application>Microsoft Office PowerPoint</Application>
  <PresentationFormat>Widescreen</PresentationFormat>
  <Paragraphs>236</Paragraphs>
  <Slides>32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40" baseType="lpstr">
      <vt:lpstr>Arial</vt:lpstr>
      <vt:lpstr>Arial Black</vt:lpstr>
      <vt:lpstr>Calibri</vt:lpstr>
      <vt:lpstr>Courier New</vt:lpstr>
      <vt:lpstr>Gill Sans MT</vt:lpstr>
      <vt:lpstr>Wingdings</vt:lpstr>
      <vt:lpstr>OfficalPPT_DRAFT1A</vt:lpstr>
      <vt:lpstr>1 title slide</vt:lpstr>
      <vt:lpstr>PowerPoint Presentation</vt:lpstr>
      <vt:lpstr>Oral Statements </vt:lpstr>
      <vt:lpstr>Presentation Overview</vt:lpstr>
      <vt:lpstr>PowerPoint Presentation</vt:lpstr>
      <vt:lpstr>Aspirational SMWVB Goal</vt:lpstr>
      <vt:lpstr>SMWVB Requirements</vt:lpstr>
      <vt:lpstr>Good Faith Effort Plan (GFEP) FAQs </vt:lpstr>
      <vt:lpstr>Post Award: S.P.U.R. System</vt:lpstr>
      <vt:lpstr>SMWVB Questions</vt:lpstr>
      <vt:lpstr>PowerPoint Presentation</vt:lpstr>
      <vt:lpstr>Key Dates</vt:lpstr>
      <vt:lpstr>Addendums</vt:lpstr>
      <vt:lpstr>Submittal Preparation</vt:lpstr>
      <vt:lpstr>Submittal Preparation</vt:lpstr>
      <vt:lpstr>Submittal Preparation</vt:lpstr>
      <vt:lpstr>Evaluation Criteria</vt:lpstr>
      <vt:lpstr>Evaluation Criteria</vt:lpstr>
      <vt:lpstr>Evaluation Criteria</vt:lpstr>
      <vt:lpstr>Evaluation Criteria</vt:lpstr>
      <vt:lpstr>Evaluation Criteria</vt:lpstr>
      <vt:lpstr>Selection Process</vt:lpstr>
      <vt:lpstr>Contract Requirements</vt:lpstr>
      <vt:lpstr>Communication Reminders</vt:lpstr>
      <vt:lpstr>Questions</vt:lpstr>
      <vt:lpstr>PowerPoint Presentation</vt:lpstr>
      <vt:lpstr>RFQ Objective</vt:lpstr>
      <vt:lpstr>Overview</vt:lpstr>
      <vt:lpstr>Key Considerations</vt:lpstr>
      <vt:lpstr>Cost Estimates – Design Phase</vt:lpstr>
      <vt:lpstr>Cost Estimates – Design Phase</vt:lpstr>
      <vt:lpstr>Cost Estimates – Construction Phase</vt:lpstr>
      <vt:lpstr>PowerPoint Presentation</vt:lpstr>
    </vt:vector>
  </TitlesOfParts>
  <Company>SAWS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probinson</dc:creator>
  <cp:lastModifiedBy>Roxanne Lockhart L</cp:lastModifiedBy>
  <cp:revision>229</cp:revision>
  <cp:lastPrinted>2018-09-04T22:37:41Z</cp:lastPrinted>
  <dcterms:created xsi:type="dcterms:W3CDTF">2012-11-29T16:16:02Z</dcterms:created>
  <dcterms:modified xsi:type="dcterms:W3CDTF">2019-08-29T19:01:30Z</dcterms:modified>
</cp:coreProperties>
</file>